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4"/>
  </p:sldMasterIdLst>
  <p:notesMasterIdLst>
    <p:notesMasterId r:id="rId54"/>
  </p:notesMasterIdLst>
  <p:handoutMasterIdLst>
    <p:handoutMasterId r:id="rId55"/>
  </p:handoutMasterIdLst>
  <p:sldIdLst>
    <p:sldId id="413" r:id="rId5"/>
    <p:sldId id="391" r:id="rId6"/>
    <p:sldId id="411" r:id="rId7"/>
    <p:sldId id="412" r:id="rId8"/>
    <p:sldId id="428" r:id="rId9"/>
    <p:sldId id="416" r:id="rId10"/>
    <p:sldId id="417" r:id="rId11"/>
    <p:sldId id="420" r:id="rId12"/>
    <p:sldId id="421" r:id="rId13"/>
    <p:sldId id="422" r:id="rId14"/>
    <p:sldId id="423" r:id="rId15"/>
    <p:sldId id="426" r:id="rId16"/>
    <p:sldId id="427" r:id="rId17"/>
    <p:sldId id="424" r:id="rId18"/>
    <p:sldId id="425" r:id="rId19"/>
    <p:sldId id="397" r:id="rId20"/>
    <p:sldId id="429" r:id="rId21"/>
    <p:sldId id="430" r:id="rId22"/>
    <p:sldId id="431" r:id="rId23"/>
    <p:sldId id="432" r:id="rId24"/>
    <p:sldId id="433" r:id="rId25"/>
    <p:sldId id="434" r:id="rId26"/>
    <p:sldId id="435" r:id="rId27"/>
    <p:sldId id="436" r:id="rId28"/>
    <p:sldId id="437" r:id="rId29"/>
    <p:sldId id="438" r:id="rId30"/>
    <p:sldId id="439" r:id="rId31"/>
    <p:sldId id="440" r:id="rId32"/>
    <p:sldId id="441" r:id="rId33"/>
    <p:sldId id="442" r:id="rId34"/>
    <p:sldId id="443" r:id="rId35"/>
    <p:sldId id="459" r:id="rId36"/>
    <p:sldId id="460" r:id="rId37"/>
    <p:sldId id="461" r:id="rId38"/>
    <p:sldId id="462" r:id="rId39"/>
    <p:sldId id="444" r:id="rId40"/>
    <p:sldId id="445" r:id="rId41"/>
    <p:sldId id="446" r:id="rId42"/>
    <p:sldId id="447" r:id="rId43"/>
    <p:sldId id="448" r:id="rId44"/>
    <p:sldId id="449" r:id="rId45"/>
    <p:sldId id="450" r:id="rId46"/>
    <p:sldId id="451" r:id="rId47"/>
    <p:sldId id="452" r:id="rId48"/>
    <p:sldId id="455" r:id="rId49"/>
    <p:sldId id="456" r:id="rId50"/>
    <p:sldId id="457" r:id="rId51"/>
    <p:sldId id="458" r:id="rId52"/>
    <p:sldId id="39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95196" autoAdjust="0"/>
  </p:normalViewPr>
  <p:slideViewPr>
    <p:cSldViewPr snapToGrid="0">
      <p:cViewPr varScale="1">
        <p:scale>
          <a:sx n="81" d="100"/>
          <a:sy n="81" d="100"/>
        </p:scale>
        <p:origin x="643"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5/29/2024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5/29/2024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876375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144437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3848141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1119765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2865696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2050832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2697771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3727777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531472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720011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330196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2511014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1388605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271759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3701108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3878494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145590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3827756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3781819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51113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54484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535386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30</a:t>
            </a:fld>
            <a:endParaRPr lang="en-US" dirty="0"/>
          </a:p>
        </p:txBody>
      </p:sp>
    </p:spTree>
    <p:extLst>
      <p:ext uri="{BB962C8B-B14F-4D97-AF65-F5344CB8AC3E}">
        <p14:creationId xmlns:p14="http://schemas.microsoft.com/office/powerpoint/2010/main" val="1185571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31</a:t>
            </a:fld>
            <a:endParaRPr lang="en-US" dirty="0"/>
          </a:p>
        </p:txBody>
      </p:sp>
    </p:spTree>
    <p:extLst>
      <p:ext uri="{BB962C8B-B14F-4D97-AF65-F5344CB8AC3E}">
        <p14:creationId xmlns:p14="http://schemas.microsoft.com/office/powerpoint/2010/main" val="1277736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32</a:t>
            </a:fld>
            <a:endParaRPr lang="en-US" dirty="0"/>
          </a:p>
        </p:txBody>
      </p:sp>
    </p:spTree>
    <p:extLst>
      <p:ext uri="{BB962C8B-B14F-4D97-AF65-F5344CB8AC3E}">
        <p14:creationId xmlns:p14="http://schemas.microsoft.com/office/powerpoint/2010/main" val="1478114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33</a:t>
            </a:fld>
            <a:endParaRPr lang="en-US" dirty="0"/>
          </a:p>
        </p:txBody>
      </p:sp>
    </p:spTree>
    <p:extLst>
      <p:ext uri="{BB962C8B-B14F-4D97-AF65-F5344CB8AC3E}">
        <p14:creationId xmlns:p14="http://schemas.microsoft.com/office/powerpoint/2010/main" val="3424226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34</a:t>
            </a:fld>
            <a:endParaRPr lang="en-US" dirty="0"/>
          </a:p>
        </p:txBody>
      </p:sp>
    </p:spTree>
    <p:extLst>
      <p:ext uri="{BB962C8B-B14F-4D97-AF65-F5344CB8AC3E}">
        <p14:creationId xmlns:p14="http://schemas.microsoft.com/office/powerpoint/2010/main" val="4200035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35</a:t>
            </a:fld>
            <a:endParaRPr lang="en-US" dirty="0"/>
          </a:p>
        </p:txBody>
      </p:sp>
    </p:spTree>
    <p:extLst>
      <p:ext uri="{BB962C8B-B14F-4D97-AF65-F5344CB8AC3E}">
        <p14:creationId xmlns:p14="http://schemas.microsoft.com/office/powerpoint/2010/main" val="691751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36</a:t>
            </a:fld>
            <a:endParaRPr lang="en-US" dirty="0"/>
          </a:p>
        </p:txBody>
      </p:sp>
    </p:spTree>
    <p:extLst>
      <p:ext uri="{BB962C8B-B14F-4D97-AF65-F5344CB8AC3E}">
        <p14:creationId xmlns:p14="http://schemas.microsoft.com/office/powerpoint/2010/main" val="1282105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37</a:t>
            </a:fld>
            <a:endParaRPr lang="en-US" dirty="0"/>
          </a:p>
        </p:txBody>
      </p:sp>
    </p:spTree>
    <p:extLst>
      <p:ext uri="{BB962C8B-B14F-4D97-AF65-F5344CB8AC3E}">
        <p14:creationId xmlns:p14="http://schemas.microsoft.com/office/powerpoint/2010/main" val="542720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38</a:t>
            </a:fld>
            <a:endParaRPr lang="en-US" dirty="0"/>
          </a:p>
        </p:txBody>
      </p:sp>
    </p:spTree>
    <p:extLst>
      <p:ext uri="{BB962C8B-B14F-4D97-AF65-F5344CB8AC3E}">
        <p14:creationId xmlns:p14="http://schemas.microsoft.com/office/powerpoint/2010/main" val="3685907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39</a:t>
            </a:fld>
            <a:endParaRPr lang="en-US" dirty="0"/>
          </a:p>
        </p:txBody>
      </p:sp>
    </p:spTree>
    <p:extLst>
      <p:ext uri="{BB962C8B-B14F-4D97-AF65-F5344CB8AC3E}">
        <p14:creationId xmlns:p14="http://schemas.microsoft.com/office/powerpoint/2010/main" val="581636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4261862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40</a:t>
            </a:fld>
            <a:endParaRPr lang="en-US" dirty="0"/>
          </a:p>
        </p:txBody>
      </p:sp>
    </p:spTree>
    <p:extLst>
      <p:ext uri="{BB962C8B-B14F-4D97-AF65-F5344CB8AC3E}">
        <p14:creationId xmlns:p14="http://schemas.microsoft.com/office/powerpoint/2010/main" val="3036355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41</a:t>
            </a:fld>
            <a:endParaRPr lang="en-US" dirty="0"/>
          </a:p>
        </p:txBody>
      </p:sp>
    </p:spTree>
    <p:extLst>
      <p:ext uri="{BB962C8B-B14F-4D97-AF65-F5344CB8AC3E}">
        <p14:creationId xmlns:p14="http://schemas.microsoft.com/office/powerpoint/2010/main" val="2644531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42</a:t>
            </a:fld>
            <a:endParaRPr lang="en-US" dirty="0"/>
          </a:p>
        </p:txBody>
      </p:sp>
    </p:spTree>
    <p:extLst>
      <p:ext uri="{BB962C8B-B14F-4D97-AF65-F5344CB8AC3E}">
        <p14:creationId xmlns:p14="http://schemas.microsoft.com/office/powerpoint/2010/main" val="42424240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43</a:t>
            </a:fld>
            <a:endParaRPr lang="en-US" dirty="0"/>
          </a:p>
        </p:txBody>
      </p:sp>
    </p:spTree>
    <p:extLst>
      <p:ext uri="{BB962C8B-B14F-4D97-AF65-F5344CB8AC3E}">
        <p14:creationId xmlns:p14="http://schemas.microsoft.com/office/powerpoint/2010/main" val="3143566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44</a:t>
            </a:fld>
            <a:endParaRPr lang="en-US" dirty="0"/>
          </a:p>
        </p:txBody>
      </p:sp>
    </p:spTree>
    <p:extLst>
      <p:ext uri="{BB962C8B-B14F-4D97-AF65-F5344CB8AC3E}">
        <p14:creationId xmlns:p14="http://schemas.microsoft.com/office/powerpoint/2010/main" val="29007578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45</a:t>
            </a:fld>
            <a:endParaRPr lang="en-US" dirty="0"/>
          </a:p>
        </p:txBody>
      </p:sp>
    </p:spTree>
    <p:extLst>
      <p:ext uri="{BB962C8B-B14F-4D97-AF65-F5344CB8AC3E}">
        <p14:creationId xmlns:p14="http://schemas.microsoft.com/office/powerpoint/2010/main" val="17801495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46</a:t>
            </a:fld>
            <a:endParaRPr lang="en-US" dirty="0"/>
          </a:p>
        </p:txBody>
      </p:sp>
    </p:spTree>
    <p:extLst>
      <p:ext uri="{BB962C8B-B14F-4D97-AF65-F5344CB8AC3E}">
        <p14:creationId xmlns:p14="http://schemas.microsoft.com/office/powerpoint/2010/main" val="32814709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47</a:t>
            </a:fld>
            <a:endParaRPr lang="en-US" dirty="0"/>
          </a:p>
        </p:txBody>
      </p:sp>
    </p:spTree>
    <p:extLst>
      <p:ext uri="{BB962C8B-B14F-4D97-AF65-F5344CB8AC3E}">
        <p14:creationId xmlns:p14="http://schemas.microsoft.com/office/powerpoint/2010/main" val="2288290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48</a:t>
            </a:fld>
            <a:endParaRPr lang="en-US" dirty="0"/>
          </a:p>
        </p:txBody>
      </p:sp>
    </p:spTree>
    <p:extLst>
      <p:ext uri="{BB962C8B-B14F-4D97-AF65-F5344CB8AC3E}">
        <p14:creationId xmlns:p14="http://schemas.microsoft.com/office/powerpoint/2010/main" val="11117161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49</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2960491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673304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3979980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2473293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185148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dirty="0"/>
              <a:t>Click icon to add table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dirty="0"/>
              <a:t>Click icon to add picture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dirty="0"/>
              <a:t>Click icon to add picture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dirty="0"/>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kviconline.gov.in/pmegpeportal/pmegphome"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udyamimitra.in/"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6309904" y="411479"/>
            <a:ext cx="5486400" cy="3291840"/>
          </a:xfrm>
        </p:spPr>
        <p:txBody>
          <a:bodyPr/>
          <a:lstStyle/>
          <a:p>
            <a:r>
              <a:rPr lang="en-US" dirty="0"/>
              <a:t>Understanding Loan Basics</a:t>
            </a:r>
          </a:p>
        </p:txBody>
      </p:sp>
      <p:pic>
        <p:nvPicPr>
          <p:cNvPr id="5" name="Picture 4">
            <a:extLst>
              <a:ext uri="{FF2B5EF4-FFF2-40B4-BE49-F238E27FC236}">
                <a16:creationId xmlns:a16="http://schemas.microsoft.com/office/drawing/2014/main" id="{76D5895A-7A12-B5B0-4007-5FF03040FB38}"/>
              </a:ext>
            </a:extLst>
          </p:cNvPr>
          <p:cNvPicPr>
            <a:picLocks noChangeAspect="1"/>
          </p:cNvPicPr>
          <p:nvPr/>
        </p:nvPicPr>
        <p:blipFill>
          <a:blip r:embed="rId3"/>
          <a:stretch>
            <a:fillRect/>
          </a:stretch>
        </p:blipFill>
        <p:spPr>
          <a:xfrm>
            <a:off x="8492658" y="4136091"/>
            <a:ext cx="3400425" cy="2476500"/>
          </a:xfrm>
          <a:prstGeom prst="rect">
            <a:avLst/>
          </a:prstGeom>
        </p:spPr>
      </p:pic>
      <p:pic>
        <p:nvPicPr>
          <p:cNvPr id="6" name="Picture 5">
            <a:extLst>
              <a:ext uri="{FF2B5EF4-FFF2-40B4-BE49-F238E27FC236}">
                <a16:creationId xmlns:a16="http://schemas.microsoft.com/office/drawing/2014/main" id="{CA8E3B81-4F70-8ABA-8CC2-C537C87F6A8D}"/>
              </a:ext>
            </a:extLst>
          </p:cNvPr>
          <p:cNvPicPr>
            <a:picLocks noChangeAspect="1"/>
          </p:cNvPicPr>
          <p:nvPr/>
        </p:nvPicPr>
        <p:blipFill>
          <a:blip r:embed="rId4"/>
          <a:stretch>
            <a:fillRect/>
          </a:stretch>
        </p:blipFill>
        <p:spPr>
          <a:xfrm>
            <a:off x="2528047" y="411479"/>
            <a:ext cx="2942048" cy="2080708"/>
          </a:xfrm>
          <a:prstGeom prst="rect">
            <a:avLst/>
          </a:prstGeom>
        </p:spPr>
      </p:pic>
    </p:spTree>
    <p:extLst>
      <p:ext uri="{BB962C8B-B14F-4D97-AF65-F5344CB8AC3E}">
        <p14:creationId xmlns:p14="http://schemas.microsoft.com/office/powerpoint/2010/main" val="38152605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latin typeface="Times New Roman" panose="02020603050405020304" pitchFamily="18" charset="0"/>
                <a:cs typeface="Times New Roman" panose="02020603050405020304" pitchFamily="18" charset="0"/>
              </a:rPr>
              <a:t>BUSINESS LOANS</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39788"/>
            <a:ext cx="4712746" cy="3934207"/>
          </a:xfrm>
        </p:spPr>
        <p:txBody>
          <a:bodyPr>
            <a:normAutofit fontScale="32500" lnSpcReduction="20000"/>
          </a:bodyPr>
          <a:lstStyle/>
          <a:p>
            <a:pPr>
              <a:lnSpc>
                <a:spcPct val="110000"/>
              </a:lnSpc>
              <a:spcBef>
                <a:spcPts val="0"/>
              </a:spcBef>
            </a:pPr>
            <a:r>
              <a:rPr lang="en-US" sz="5500" b="1" dirty="0">
                <a:latin typeface="Times New Roman" panose="02020603050405020304" pitchFamily="18" charset="0"/>
                <a:cs typeface="Times New Roman" panose="02020603050405020304" pitchFamily="18" charset="0"/>
              </a:rPr>
              <a:t>Term Loans</a:t>
            </a:r>
          </a:p>
          <a:p>
            <a:pPr>
              <a:lnSpc>
                <a:spcPct val="110000"/>
              </a:lnSpc>
              <a:spcBef>
                <a:spcPts val="0"/>
              </a:spcBef>
            </a:pPr>
            <a:endParaRPr lang="en-US" sz="2800" b="1" dirty="0">
              <a:latin typeface="Times New Roman" panose="02020603050405020304" pitchFamily="18" charset="0"/>
              <a:cs typeface="Times New Roman" panose="02020603050405020304" pitchFamily="18" charset="0"/>
            </a:endParaRPr>
          </a:p>
          <a:p>
            <a:pPr marL="285750" indent="-285750" algn="just">
              <a:lnSpc>
                <a:spcPct val="110000"/>
              </a:lnSpc>
              <a:spcBef>
                <a:spcPts val="0"/>
              </a:spcBef>
              <a:buFont typeface="Wingdings" panose="05000000000000000000" pitchFamily="2" charset="2"/>
              <a:buChar char="q"/>
            </a:pPr>
            <a:r>
              <a:rPr lang="en-US" sz="4900" i="0" dirty="0">
                <a:solidFill>
                  <a:srgbClr val="212529"/>
                </a:solidFill>
                <a:effectLst/>
                <a:latin typeface="Times New Roman" panose="02020603050405020304" pitchFamily="18" charset="0"/>
                <a:cs typeface="Times New Roman" panose="02020603050405020304" pitchFamily="18" charset="0"/>
              </a:rPr>
              <a:t>These loans are given mainly for capital investment, which will be of long-term in nature. It could be for building the factory premises, improving the infrastructure, modernisation of the existing structure, etc.</a:t>
            </a:r>
          </a:p>
          <a:p>
            <a:pPr marL="285750" indent="-285750" algn="just">
              <a:lnSpc>
                <a:spcPct val="110000"/>
              </a:lnSpc>
              <a:spcBef>
                <a:spcPts val="0"/>
              </a:spcBef>
              <a:buFont typeface="Wingdings" panose="05000000000000000000" pitchFamily="2" charset="2"/>
              <a:buChar char="q"/>
            </a:pPr>
            <a:endParaRPr lang="en-US" sz="4900" i="0" dirty="0">
              <a:solidFill>
                <a:srgbClr val="212529"/>
              </a:solidFill>
              <a:effectLst/>
              <a:latin typeface="Times New Roman" panose="02020603050405020304" pitchFamily="18" charset="0"/>
              <a:cs typeface="Times New Roman" panose="02020603050405020304" pitchFamily="18" charset="0"/>
            </a:endParaRPr>
          </a:p>
          <a:p>
            <a:pPr marL="285750" indent="-285750" algn="just">
              <a:lnSpc>
                <a:spcPct val="110000"/>
              </a:lnSpc>
              <a:spcBef>
                <a:spcPts val="0"/>
              </a:spcBef>
              <a:buFont typeface="Wingdings" panose="05000000000000000000" pitchFamily="2" charset="2"/>
              <a:buChar char="q"/>
            </a:pPr>
            <a:r>
              <a:rPr lang="en-US" sz="4900" i="0" dirty="0">
                <a:solidFill>
                  <a:srgbClr val="212529"/>
                </a:solidFill>
                <a:effectLst/>
                <a:latin typeface="Times New Roman" panose="02020603050405020304" pitchFamily="18" charset="0"/>
                <a:cs typeface="Times New Roman" panose="02020603050405020304" pitchFamily="18" charset="0"/>
              </a:rPr>
              <a:t>The repayment period also will be longer and can range between 7 years to 20 years.</a:t>
            </a:r>
          </a:p>
          <a:p>
            <a:pPr marL="285750" indent="-285750" algn="just">
              <a:lnSpc>
                <a:spcPct val="110000"/>
              </a:lnSpc>
              <a:spcBef>
                <a:spcPts val="0"/>
              </a:spcBef>
              <a:buFont typeface="Wingdings" panose="05000000000000000000" pitchFamily="2" charset="2"/>
              <a:buChar char="q"/>
            </a:pPr>
            <a:endParaRPr lang="en-US" sz="4900" i="0" dirty="0">
              <a:solidFill>
                <a:srgbClr val="212529"/>
              </a:solidFill>
              <a:effectLst/>
              <a:latin typeface="Times New Roman" panose="02020603050405020304" pitchFamily="18" charset="0"/>
              <a:cs typeface="Times New Roman" panose="02020603050405020304" pitchFamily="18" charset="0"/>
            </a:endParaRPr>
          </a:p>
          <a:p>
            <a:pPr marL="285750" indent="-285750" algn="just">
              <a:lnSpc>
                <a:spcPct val="110000"/>
              </a:lnSpc>
              <a:spcBef>
                <a:spcPts val="0"/>
              </a:spcBef>
              <a:buFont typeface="Wingdings" panose="05000000000000000000" pitchFamily="2" charset="2"/>
              <a:buChar char="q"/>
            </a:pPr>
            <a:r>
              <a:rPr lang="en-US" sz="4900" b="0" i="0" dirty="0">
                <a:solidFill>
                  <a:srgbClr val="000000"/>
                </a:solidFill>
                <a:effectLst/>
                <a:latin typeface="Times New Roman" panose="02020603050405020304" pitchFamily="18" charset="0"/>
                <a:cs typeface="Times New Roman" panose="02020603050405020304" pitchFamily="18" charset="0"/>
              </a:rPr>
              <a:t>The rate of interest will be based on the profile of the Company, Credit Rating, the quantum and period of the loan.</a:t>
            </a:r>
          </a:p>
          <a:p>
            <a:pPr marL="285750" indent="-285750" algn="just">
              <a:lnSpc>
                <a:spcPct val="110000"/>
              </a:lnSpc>
              <a:spcBef>
                <a:spcPts val="0"/>
              </a:spcBef>
              <a:buFont typeface="Wingdings" panose="05000000000000000000" pitchFamily="2" charset="2"/>
              <a:buChar char="q"/>
            </a:pPr>
            <a:endParaRPr lang="en-US" sz="4900" b="0" dirty="0">
              <a:solidFill>
                <a:srgbClr val="212529"/>
              </a:solidFill>
              <a:latin typeface="Times New Roman" panose="02020603050405020304" pitchFamily="18" charset="0"/>
              <a:cs typeface="Times New Roman" panose="02020603050405020304" pitchFamily="18" charset="0"/>
            </a:endParaRPr>
          </a:p>
          <a:p>
            <a:pPr marL="285750" indent="-285750" algn="just">
              <a:lnSpc>
                <a:spcPct val="110000"/>
              </a:lnSpc>
              <a:spcBef>
                <a:spcPts val="0"/>
              </a:spcBef>
              <a:buFont typeface="Wingdings" panose="05000000000000000000" pitchFamily="2" charset="2"/>
              <a:buChar char="q"/>
            </a:pPr>
            <a:r>
              <a:rPr lang="en-US" sz="4900" dirty="0">
                <a:solidFill>
                  <a:srgbClr val="212529"/>
                </a:solidFill>
                <a:latin typeface="Times New Roman" panose="02020603050405020304" pitchFamily="18" charset="0"/>
                <a:cs typeface="Times New Roman" panose="02020603050405020304" pitchFamily="18" charset="0"/>
              </a:rPr>
              <a:t>The prime security will be the assets created out of the finance and collateral security will be a mortgage of residential/commercial property.</a:t>
            </a: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5976601" y="2311595"/>
            <a:ext cx="4920573" cy="3996960"/>
          </a:xfrm>
        </p:spPr>
        <p:txBody>
          <a:bodyPr>
            <a:normAutofit fontScale="77500" lnSpcReduction="20000"/>
          </a:bodyPr>
          <a:lstStyle/>
          <a:p>
            <a:pPr>
              <a:lnSpc>
                <a:spcPct val="110000"/>
              </a:lnSpc>
              <a:spcBef>
                <a:spcPts val="0"/>
              </a:spcBef>
            </a:pPr>
            <a:r>
              <a:rPr lang="en-US" sz="2300" b="1" dirty="0">
                <a:latin typeface="Times New Roman" panose="02020603050405020304" pitchFamily="18" charset="0"/>
                <a:cs typeface="Times New Roman" panose="02020603050405020304" pitchFamily="18" charset="0"/>
              </a:rPr>
              <a:t>Invoice Financing</a:t>
            </a:r>
          </a:p>
          <a:p>
            <a:pPr>
              <a:lnSpc>
                <a:spcPct val="110000"/>
              </a:lnSpc>
              <a:spcBef>
                <a:spcPts val="0"/>
              </a:spcBef>
            </a:pPr>
            <a:endParaRPr lang="en-US" dirty="0">
              <a:latin typeface="Times New Roman" panose="02020603050405020304" pitchFamily="18" charset="0"/>
              <a:cs typeface="Times New Roman" panose="02020603050405020304" pitchFamily="18" charset="0"/>
            </a:endParaRPr>
          </a:p>
          <a:p>
            <a:pPr marL="342900" indent="-342900" algn="just">
              <a:lnSpc>
                <a:spcPct val="110000"/>
              </a:lnSpc>
              <a:spcBef>
                <a:spcPts val="0"/>
              </a:spcBef>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time gap between raising an invoice and the final payment can be anywhere between 60 to 90 days.</a:t>
            </a:r>
          </a:p>
          <a:p>
            <a:pPr marL="342900" indent="-342900" algn="just">
              <a:lnSpc>
                <a:spcPct val="110000"/>
              </a:lnSpc>
              <a:spcBef>
                <a:spcPts val="0"/>
              </a:spcBef>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342900" indent="-342900" algn="just">
              <a:lnSpc>
                <a:spcPct val="110000"/>
              </a:lnSpc>
              <a:spcBef>
                <a:spcPts val="0"/>
              </a:spcBef>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Banks/financial institutions do provide finance against such invoices for customers who have a long-standing relationship and have been availing credit facilities which have been conducted satisfactorily.</a:t>
            </a:r>
          </a:p>
          <a:p>
            <a:pPr marL="342900" indent="-342900" algn="just">
              <a:lnSpc>
                <a:spcPct val="110000"/>
              </a:lnSpc>
              <a:spcBef>
                <a:spcPts val="0"/>
              </a:spcBef>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342900" indent="-342900" algn="just">
              <a:lnSpc>
                <a:spcPct val="110000"/>
              </a:lnSpc>
              <a:spcBef>
                <a:spcPts val="0"/>
              </a:spcBef>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Up to 80% of the value of the invoice will be provided as working capital funds and the remaining 20% will be provided when the final payment is received.</a:t>
            </a:r>
          </a:p>
          <a:p>
            <a:pPr marL="342900" indent="-342900" algn="just">
              <a:lnSpc>
                <a:spcPct val="110000"/>
              </a:lnSpc>
              <a:spcBef>
                <a:spcPts val="0"/>
              </a:spcBef>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342900" indent="-342900" algn="just">
              <a:lnSpc>
                <a:spcPct val="110000"/>
              </a:lnSpc>
              <a:spcBef>
                <a:spcPts val="0"/>
              </a:spcBef>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Invoice financing will attract processing charges and interest as per the guidelines of the lender.</a:t>
            </a:r>
          </a:p>
        </p:txBody>
      </p:sp>
    </p:spTree>
    <p:extLst>
      <p:ext uri="{BB962C8B-B14F-4D97-AF65-F5344CB8AC3E}">
        <p14:creationId xmlns:p14="http://schemas.microsoft.com/office/powerpoint/2010/main" val="4077148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additive="base">
                                        <p:cTn id="3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4" fill="hold" nodeType="after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 calcmode="lin" valueType="num">
                                      <p:cBhvr additive="base">
                                        <p:cTn id="4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latin typeface="Times New Roman" panose="02020603050405020304" pitchFamily="18" charset="0"/>
                <a:cs typeface="Times New Roman" panose="02020603050405020304" pitchFamily="18" charset="0"/>
              </a:rPr>
              <a:t>BUSINESS LOANS</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39788"/>
            <a:ext cx="5967805" cy="3934207"/>
          </a:xfrm>
        </p:spPr>
        <p:txBody>
          <a:bodyPr>
            <a:normAutofit lnSpcReduction="10000"/>
          </a:bodyPr>
          <a:lstStyle/>
          <a:p>
            <a:r>
              <a:rPr lang="en-US" sz="2800" b="1" dirty="0">
                <a:latin typeface="Times New Roman" panose="02020603050405020304" pitchFamily="18" charset="0"/>
                <a:cs typeface="Times New Roman" panose="02020603050405020304" pitchFamily="18" charset="0"/>
              </a:rPr>
              <a:t>Equipment Financing</a:t>
            </a:r>
          </a:p>
          <a:p>
            <a:pPr marL="285750" indent="-285750" algn="just">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Equipment financing is popular in the manufacturing sector.</a:t>
            </a:r>
          </a:p>
          <a:p>
            <a:pPr marL="285750" indent="-285750" algn="just">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Any manufacturing business will require some mandatory equipment for manufacturing the product. Such equipment will be financed by banks/financial institutions</a:t>
            </a:r>
          </a:p>
          <a:p>
            <a:pPr marL="285750" indent="-285750" algn="just">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Funding will be done for office equipment, healthcare equipment, medical equipment, construction equipment, etc. </a:t>
            </a:r>
          </a:p>
          <a:p>
            <a:pPr marL="285750" indent="-285750" algn="just">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The repayment period will be anywhere between 3 years to 7 years.</a:t>
            </a:r>
          </a:p>
          <a:p>
            <a:pPr marL="285750" indent="-285750" algn="just">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Security of the assets created out of the finance will be taken and collateral of residential/commercial property will be insisted on a case to case basis.</a:t>
            </a:r>
          </a:p>
        </p:txBody>
      </p:sp>
      <p:pic>
        <p:nvPicPr>
          <p:cNvPr id="8" name="Picture 7">
            <a:extLst>
              <a:ext uri="{FF2B5EF4-FFF2-40B4-BE49-F238E27FC236}">
                <a16:creationId xmlns:a16="http://schemas.microsoft.com/office/drawing/2014/main" id="{94746B79-F5E0-7ECF-0C6F-5D39A68A1CFC}"/>
              </a:ext>
            </a:extLst>
          </p:cNvPr>
          <p:cNvPicPr>
            <a:picLocks noChangeAspect="1"/>
          </p:cNvPicPr>
          <p:nvPr/>
        </p:nvPicPr>
        <p:blipFill>
          <a:blip r:embed="rId3"/>
          <a:stretch>
            <a:fillRect/>
          </a:stretch>
        </p:blipFill>
        <p:spPr>
          <a:xfrm>
            <a:off x="6777318" y="2960032"/>
            <a:ext cx="4820322" cy="3064249"/>
          </a:xfrm>
          <a:prstGeom prst="rect">
            <a:avLst/>
          </a:prstGeom>
        </p:spPr>
      </p:pic>
    </p:spTree>
    <p:extLst>
      <p:ext uri="{BB962C8B-B14F-4D97-AF65-F5344CB8AC3E}">
        <p14:creationId xmlns:p14="http://schemas.microsoft.com/office/powerpoint/2010/main" val="10316981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latin typeface="Times New Roman" panose="02020603050405020304" pitchFamily="18" charset="0"/>
                <a:cs typeface="Times New Roman" panose="02020603050405020304" pitchFamily="18" charset="0"/>
              </a:rPr>
              <a:t>GOLD LOAN</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703793" y="1783080"/>
            <a:ext cx="7893847" cy="4576762"/>
          </a:xfrm>
        </p:spPr>
        <p:txBody>
          <a:bodyPr>
            <a:noAutofit/>
          </a:bodyPr>
          <a:lstStyle/>
          <a:p>
            <a:pPr algn="just">
              <a:lnSpc>
                <a:spcPct val="10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Gold loans are loans secured against gold ornaments or coins or bullion. The borrower pledges gold ornaments to the lender in exchange for funds as per the applicable loan-to-value norms. Gold loan interest rates could be lower than personal loans.</a:t>
            </a:r>
          </a:p>
          <a:p>
            <a:pPr algn="just">
              <a:lnSpc>
                <a:spcPct val="10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 procedure involved for a Gold Loan is very simple and the loan will be disbursed at the blink of any eye. It is that easy to avail a Gold Loan.</a:t>
            </a:r>
          </a:p>
          <a:p>
            <a:pPr algn="just">
              <a:lnSpc>
                <a:spcPct val="10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To avail a Gold Loan, there is no need for income proof as well as a good credit score.</a:t>
            </a:r>
          </a:p>
          <a:p>
            <a:pPr algn="just">
              <a:lnSpc>
                <a:spcPct val="10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 loan can be utilised for any purpose except in the case of a loan availed for agricultural purpose. If availed for the purpose of agriculture, then it should be for raising a crop or for investment in farm machinery or any agricultural allied activities.</a:t>
            </a:r>
          </a:p>
          <a:p>
            <a:pPr algn="just">
              <a:lnSpc>
                <a:spcPct val="10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 margin of 25% to 35% on the market price of the gold will be stipulated. LTV will be 65% to 75% of the market value of the gold.</a:t>
            </a:r>
          </a:p>
          <a:p>
            <a:pPr algn="just">
              <a:lnSpc>
                <a:spcPct val="10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 quantum is decided by the weight of the gold that is going to be pledged. The gold should be of 18 to 22 carat. </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4" name="Picture 3">
            <a:extLst>
              <a:ext uri="{FF2B5EF4-FFF2-40B4-BE49-F238E27FC236}">
                <a16:creationId xmlns:a16="http://schemas.microsoft.com/office/drawing/2014/main" id="{845EE0DF-818D-4B84-F439-DCD760113428}"/>
              </a:ext>
            </a:extLst>
          </p:cNvPr>
          <p:cNvPicPr>
            <a:picLocks noChangeAspect="1"/>
          </p:cNvPicPr>
          <p:nvPr/>
        </p:nvPicPr>
        <p:blipFill>
          <a:blip r:embed="rId3"/>
          <a:stretch>
            <a:fillRect/>
          </a:stretch>
        </p:blipFill>
        <p:spPr>
          <a:xfrm>
            <a:off x="968354" y="2589765"/>
            <a:ext cx="2576688" cy="2620734"/>
          </a:xfrm>
          <a:prstGeom prst="rect">
            <a:avLst/>
          </a:prstGeom>
        </p:spPr>
      </p:pic>
    </p:spTree>
    <p:extLst>
      <p:ext uri="{BB962C8B-B14F-4D97-AF65-F5344CB8AC3E}">
        <p14:creationId xmlns:p14="http://schemas.microsoft.com/office/powerpoint/2010/main" val="18060566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latin typeface="Times New Roman" panose="02020603050405020304" pitchFamily="18" charset="0"/>
                <a:cs typeface="Times New Roman" panose="02020603050405020304" pitchFamily="18" charset="0"/>
              </a:rPr>
              <a:t>VEHICLE LOAN</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823024" y="1967012"/>
            <a:ext cx="7893847" cy="4576762"/>
          </a:xfrm>
        </p:spPr>
        <p:txBody>
          <a:bodyPr>
            <a:noAutofit/>
          </a:bodyPr>
          <a:lstStyle/>
          <a:p>
            <a:pPr algn="just">
              <a:lnSpc>
                <a:spcPct val="100000"/>
              </a:lnSpc>
              <a:buClr>
                <a:schemeClr val="tx2"/>
              </a:buCl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Vehicle loans are usually secured loans that help you finance your dream vehicle like a car, bike or electric vehicle. The concerned vehicle works as collateral against your loan.</a:t>
            </a:r>
          </a:p>
          <a:p>
            <a:pPr algn="just">
              <a:lnSpc>
                <a:spcPct val="100000"/>
              </a:lnSpc>
              <a:buClr>
                <a:schemeClr val="tx2"/>
              </a:buCl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If you’re planning to purchase a car, you can opt for car loans. Lenders could offer up to 85% of the car’s ex-showroom price as a loan as per their terms and conditions. That said, car loans could further be classified as new car loans and used car loans. </a:t>
            </a:r>
          </a:p>
          <a:p>
            <a:pPr algn="just">
              <a:lnSpc>
                <a:spcPct val="100000"/>
              </a:lnSpc>
              <a:buClr>
                <a:schemeClr val="tx2"/>
              </a:buCl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You can opt for two-wheeler loans to purchase a motorcycle or a scooter of your choice. You can get up to 85% financing of the on-road value of the two-wheeler as a loan, </a:t>
            </a:r>
          </a:p>
          <a:p>
            <a:pPr algn="just">
              <a:lnSpc>
                <a:spcPct val="100000"/>
              </a:lnSpc>
              <a:buClr>
                <a:schemeClr val="tx2"/>
              </a:buCl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The interest rate on vehicle loans can start anywhere between 7% per annum to 7.5% per annum.</a:t>
            </a:r>
          </a:p>
          <a:p>
            <a:pPr algn="just">
              <a:lnSpc>
                <a:spcPct val="100000"/>
              </a:lnSpc>
              <a:buClr>
                <a:schemeClr val="tx2"/>
              </a:buCl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Here, the vehicle acts as a primary security for the lender. In the event of non-repayment, the lender can seize the vehicle</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1">
            <a:extLst>
              <a:ext uri="{FF2B5EF4-FFF2-40B4-BE49-F238E27FC236}">
                <a16:creationId xmlns:a16="http://schemas.microsoft.com/office/drawing/2014/main" id="{E3FFCF21-D3BC-2065-177E-301EEC2A50E1}"/>
              </a:ext>
            </a:extLst>
          </p:cNvPr>
          <p:cNvPicPr>
            <a:picLocks noChangeAspect="1"/>
          </p:cNvPicPr>
          <p:nvPr/>
        </p:nvPicPr>
        <p:blipFill>
          <a:blip r:embed="rId3"/>
          <a:stretch>
            <a:fillRect/>
          </a:stretch>
        </p:blipFill>
        <p:spPr>
          <a:xfrm>
            <a:off x="1013666" y="2522490"/>
            <a:ext cx="2755283" cy="2755283"/>
          </a:xfrm>
          <a:prstGeom prst="rect">
            <a:avLst/>
          </a:prstGeom>
        </p:spPr>
      </p:pic>
    </p:spTree>
    <p:extLst>
      <p:ext uri="{BB962C8B-B14F-4D97-AF65-F5344CB8AC3E}">
        <p14:creationId xmlns:p14="http://schemas.microsoft.com/office/powerpoint/2010/main" val="924511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latin typeface="Times New Roman" panose="02020603050405020304" pitchFamily="18" charset="0"/>
                <a:cs typeface="Times New Roman" panose="02020603050405020304" pitchFamily="18" charset="0"/>
              </a:rPr>
              <a:t>OTHER SECURED LOANS</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39788"/>
            <a:ext cx="4712746" cy="4312024"/>
          </a:xfrm>
        </p:spPr>
        <p:txBody>
          <a:bodyPr>
            <a:normAutofit/>
          </a:bodyPr>
          <a:lstStyle/>
          <a:p>
            <a:pPr algn="ctr"/>
            <a:r>
              <a:rPr lang="en-US" sz="2800" b="1" dirty="0">
                <a:latin typeface="Times New Roman" panose="02020603050405020304" pitchFamily="18" charset="0"/>
                <a:cs typeface="Times New Roman" panose="02020603050405020304" pitchFamily="18" charset="0"/>
              </a:rPr>
              <a:t>Loan Against Insurance Policies</a:t>
            </a:r>
          </a:p>
          <a:p>
            <a:pPr marL="285750" indent="-285750" algn="just">
              <a:buFont typeface="Wingdings" panose="05000000000000000000" pitchFamily="2" charset="2"/>
              <a:buChar char="q"/>
            </a:pPr>
            <a:r>
              <a:rPr lang="en-US" sz="1700" i="0" dirty="0">
                <a:solidFill>
                  <a:srgbClr val="212529"/>
                </a:solidFill>
                <a:effectLst/>
                <a:latin typeface="Times New Roman" panose="02020603050405020304" pitchFamily="18" charset="0"/>
                <a:cs typeface="Times New Roman" panose="02020603050405020304" pitchFamily="18" charset="0"/>
              </a:rPr>
              <a:t>Certain types of life insurance policies like endowment plans and traditional policies could qualify as security for a loan against an insurance policy.</a:t>
            </a:r>
          </a:p>
          <a:p>
            <a:pPr marL="285750" indent="-285750" algn="just">
              <a:buFont typeface="Wingdings" panose="05000000000000000000" pitchFamily="2" charset="2"/>
              <a:buChar char="q"/>
            </a:pPr>
            <a:r>
              <a:rPr lang="en-US" sz="1700" dirty="0">
                <a:solidFill>
                  <a:srgbClr val="212529"/>
                </a:solidFill>
                <a:latin typeface="Times New Roman" panose="02020603050405020304" pitchFamily="18" charset="0"/>
                <a:cs typeface="Times New Roman" panose="02020603050405020304" pitchFamily="18" charset="0"/>
              </a:rPr>
              <a:t>The maximum loan amount could be up to 90% of the policy’s surrender value (not its sum assured), and banks could charge an interest rate based on their 1-year MCLR rate.</a:t>
            </a: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5881898" y="2277035"/>
            <a:ext cx="4920573" cy="3996960"/>
          </a:xfrm>
        </p:spPr>
        <p:txBody>
          <a:bodyPr>
            <a:normAutofit/>
          </a:bodyPr>
          <a:lstStyle/>
          <a:p>
            <a:pPr algn="ctr"/>
            <a:r>
              <a:rPr lang="en-US" sz="2800" b="1" dirty="0">
                <a:latin typeface="Times New Roman" panose="02020603050405020304" pitchFamily="18" charset="0"/>
                <a:cs typeface="Times New Roman" panose="02020603050405020304" pitchFamily="18" charset="0"/>
              </a:rPr>
              <a:t>Loan Against Mutual Funds and Shares</a:t>
            </a:r>
          </a:p>
          <a:p>
            <a:pPr marL="285750" indent="-285750"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Mutual funds and shares can also be pledged as collateral in exchange for funds</a:t>
            </a:r>
          </a:p>
          <a:p>
            <a:pPr marL="285750" indent="-285750"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Lenders could sanction up to 65% of the NAV of eligible shares and equity funds, and up to 85% of eligible debt funds as a loan</a:t>
            </a:r>
          </a:p>
          <a:p>
            <a:pPr marL="285750" indent="-285750"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The loan funds could be used for any purpose; however, the pledged shares or fund units cannot be redeemed unless the loan is cleared in full</a:t>
            </a:r>
          </a:p>
          <a:p>
            <a:pPr algn="ct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674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latin typeface="Times New Roman" panose="02020603050405020304" pitchFamily="18" charset="0"/>
                <a:cs typeface="Times New Roman" panose="02020603050405020304" pitchFamily="18" charset="0"/>
              </a:rPr>
              <a:t>OTHER SECURED LOANS</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39788"/>
            <a:ext cx="4712746" cy="4312024"/>
          </a:xfrm>
        </p:spPr>
        <p:txBody>
          <a:bodyPr>
            <a:normAutofit/>
          </a:bodyPr>
          <a:lstStyle/>
          <a:p>
            <a:pPr algn="ctr"/>
            <a:r>
              <a:rPr lang="en-US" sz="2800" b="1" dirty="0">
                <a:latin typeface="Times New Roman" panose="02020603050405020304" pitchFamily="18" charset="0"/>
                <a:cs typeface="Times New Roman" panose="02020603050405020304" pitchFamily="18" charset="0"/>
              </a:rPr>
              <a:t>Loan Against PF/EPF</a:t>
            </a:r>
          </a:p>
          <a:p>
            <a:pPr algn="ctr"/>
            <a:endParaRPr lang="en-US" sz="28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sz="1700" i="0" dirty="0">
                <a:solidFill>
                  <a:srgbClr val="212529"/>
                </a:solidFill>
                <a:effectLst/>
                <a:latin typeface="Times New Roman" panose="02020603050405020304" pitchFamily="18" charset="0"/>
                <a:cs typeface="Times New Roman" panose="02020603050405020304" pitchFamily="18" charset="0"/>
              </a:rPr>
              <a:t>If you have a Provident Fund (PF) account, it is possible to get a loan against your PF account. </a:t>
            </a:r>
          </a:p>
          <a:p>
            <a:pPr marL="285750" indent="-285750" algn="just">
              <a:buFont typeface="Wingdings" panose="05000000000000000000" pitchFamily="2" charset="2"/>
              <a:buChar char="q"/>
            </a:pPr>
            <a:r>
              <a:rPr lang="en-US" sz="1700" i="0" dirty="0">
                <a:solidFill>
                  <a:srgbClr val="212529"/>
                </a:solidFill>
                <a:effectLst/>
                <a:latin typeface="Times New Roman" panose="02020603050405020304" pitchFamily="18" charset="0"/>
                <a:cs typeface="Times New Roman" panose="02020603050405020304" pitchFamily="18" charset="0"/>
              </a:rPr>
              <a:t>Such loans are considered as a premature withdrawals and no additional interest rate would be charged. </a:t>
            </a:r>
          </a:p>
          <a:p>
            <a:pPr marL="285750" indent="-285750" algn="just">
              <a:buFont typeface="Wingdings" panose="05000000000000000000" pitchFamily="2" charset="2"/>
              <a:buChar char="q"/>
            </a:pPr>
            <a:r>
              <a:rPr lang="en-US" sz="1700" i="0" dirty="0">
                <a:solidFill>
                  <a:srgbClr val="212529"/>
                </a:solidFill>
                <a:effectLst/>
                <a:latin typeface="Times New Roman" panose="02020603050405020304" pitchFamily="18" charset="0"/>
                <a:cs typeface="Times New Roman" panose="02020603050405020304" pitchFamily="18" charset="0"/>
              </a:rPr>
              <a:t>However, premature PF withdrawal is only allowed for certain predefined requirements like medical emergency, home purchase, wedding, unemployment, etc. subject to terms and conditions. </a:t>
            </a:r>
            <a:endParaRPr lang="en-US" sz="1700" dirty="0">
              <a:solidFill>
                <a:srgbClr val="212529"/>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5881898" y="2277035"/>
            <a:ext cx="4920573" cy="3996960"/>
          </a:xfrm>
        </p:spPr>
        <p:txBody>
          <a:bodyPr>
            <a:normAutofit/>
          </a:bodyPr>
          <a:lstStyle/>
          <a:p>
            <a:pPr algn="ctr"/>
            <a:r>
              <a:rPr lang="en-IN" sz="2800" b="1" i="0" dirty="0">
                <a:solidFill>
                  <a:srgbClr val="212529"/>
                </a:solidFill>
                <a:effectLst/>
                <a:latin typeface="Times New Roman" panose="02020603050405020304" pitchFamily="18" charset="0"/>
                <a:cs typeface="Times New Roman" panose="02020603050405020304" pitchFamily="18" charset="0"/>
              </a:rPr>
              <a:t>Loan Against Fixed Deposit </a:t>
            </a:r>
            <a:endParaRPr lang="en-US" sz="2800" b="1" dirty="0">
              <a:latin typeface="Times New Roman" panose="02020603050405020304" pitchFamily="18" charset="0"/>
              <a:cs typeface="Times New Roman" panose="02020603050405020304" pitchFamily="18" charset="0"/>
            </a:endParaRPr>
          </a:p>
          <a:p>
            <a:pPr algn="ctr"/>
            <a:endParaRPr lang="en-US" sz="28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A loan against FD is a type of loan where you can secure funds using your fixed deposit as collateral. </a:t>
            </a:r>
          </a:p>
          <a:p>
            <a:pPr marL="285750" indent="-285750" algn="just">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You can borrow a certain percentage of the total deposit amount, typically up to 90-95% of the deposit, depending on your bank’s policies. </a:t>
            </a:r>
          </a:p>
          <a:p>
            <a:pPr marL="285750" indent="-285750" algn="just">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 interest rate on such a loan is usually up to 2% higher than the applicable FD rate.</a:t>
            </a:r>
            <a:endParaRPr lang="en-US" sz="2800" b="1" dirty="0">
              <a:latin typeface="Times New Roman" panose="02020603050405020304" pitchFamily="18" charset="0"/>
              <a:cs typeface="Times New Roman" panose="02020603050405020304" pitchFamily="18" charset="0"/>
            </a:endParaRPr>
          </a:p>
        </p:txBody>
      </p:sp>
      <p:pic>
        <p:nvPicPr>
          <p:cNvPr id="3074" name="Picture 2" descr="Loan From Your EPF - CreditMantri">
            <a:extLst>
              <a:ext uri="{FF2B5EF4-FFF2-40B4-BE49-F238E27FC236}">
                <a16:creationId xmlns:a16="http://schemas.microsoft.com/office/drawing/2014/main" id="{577D0EBA-2737-F033-2D12-50E7270C4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482" y="2877671"/>
            <a:ext cx="1787203" cy="698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43C9C9B-3859-9C95-89B4-80618AA4CDD2}"/>
              </a:ext>
            </a:extLst>
          </p:cNvPr>
          <p:cNvPicPr>
            <a:picLocks noChangeAspect="1"/>
          </p:cNvPicPr>
          <p:nvPr/>
        </p:nvPicPr>
        <p:blipFill>
          <a:blip r:embed="rId4"/>
          <a:stretch>
            <a:fillRect/>
          </a:stretch>
        </p:blipFill>
        <p:spPr>
          <a:xfrm>
            <a:off x="7538654" y="2785624"/>
            <a:ext cx="1607060" cy="754314"/>
          </a:xfrm>
          <a:prstGeom prst="rect">
            <a:avLst/>
          </a:prstGeom>
        </p:spPr>
      </p:pic>
    </p:spTree>
    <p:extLst>
      <p:ext uri="{BB962C8B-B14F-4D97-AF65-F5344CB8AC3E}">
        <p14:creationId xmlns:p14="http://schemas.microsoft.com/office/powerpoint/2010/main" val="12606976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6309904" y="411479"/>
            <a:ext cx="5486400" cy="3291840"/>
          </a:xfrm>
        </p:spPr>
        <p:txBody>
          <a:bodyPr/>
          <a:lstStyle/>
          <a:p>
            <a:r>
              <a:rPr lang="en-US" dirty="0"/>
              <a:t>Unsecured Loans</a:t>
            </a:r>
          </a:p>
        </p:txBody>
      </p:sp>
      <p:pic>
        <p:nvPicPr>
          <p:cNvPr id="5" name="Picture 4">
            <a:extLst>
              <a:ext uri="{FF2B5EF4-FFF2-40B4-BE49-F238E27FC236}">
                <a16:creationId xmlns:a16="http://schemas.microsoft.com/office/drawing/2014/main" id="{7DB95710-C620-9BAB-77C6-7256FF8395C1}"/>
              </a:ext>
            </a:extLst>
          </p:cNvPr>
          <p:cNvPicPr>
            <a:picLocks noChangeAspect="1"/>
          </p:cNvPicPr>
          <p:nvPr/>
        </p:nvPicPr>
        <p:blipFill>
          <a:blip r:embed="rId3"/>
          <a:stretch>
            <a:fillRect/>
          </a:stretch>
        </p:blipFill>
        <p:spPr>
          <a:xfrm>
            <a:off x="8440853" y="4036978"/>
            <a:ext cx="3355451" cy="2624239"/>
          </a:xfrm>
          <a:prstGeom prst="rect">
            <a:avLst/>
          </a:prstGeom>
        </p:spPr>
      </p:pic>
    </p:spTree>
    <p:extLst>
      <p:ext uri="{BB962C8B-B14F-4D97-AF65-F5344CB8AC3E}">
        <p14:creationId xmlns:p14="http://schemas.microsoft.com/office/powerpoint/2010/main" val="20390597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Personal Loans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924299" y="1691779"/>
            <a:ext cx="7398124" cy="4874811"/>
          </a:xfrm>
        </p:spPr>
        <p:txBody>
          <a:bodyPr>
            <a:noAutofit/>
          </a:bodyPr>
          <a:lstStyle/>
          <a:p>
            <a:pPr algn="just">
              <a:lnSpc>
                <a:spcPct val="110000"/>
              </a:lnSpc>
              <a:spcBef>
                <a:spcPts val="0"/>
              </a:spcBef>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Personal Loans are ideal to fund your higher education, business expansion, home improvement, wedding, travel, medical expenses &amp; more.</a:t>
            </a:r>
          </a:p>
          <a:p>
            <a:pPr algn="just">
              <a:lnSpc>
                <a:spcPct val="110000"/>
              </a:lnSpc>
              <a:spcBef>
                <a:spcPts val="0"/>
              </a:spcBef>
              <a:buClr>
                <a:schemeClr val="tx2"/>
              </a:buClr>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a:p>
            <a:pPr algn="just">
              <a:lnSpc>
                <a:spcPct val="110000"/>
              </a:lnSpc>
              <a:spcBef>
                <a:spcPts val="0"/>
              </a:spcBef>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A credit score of 700 or above is typically considered a good score for personal loans. The better your credit score, the higher are your chances to get a loan online. </a:t>
            </a:r>
          </a:p>
          <a:p>
            <a:pPr algn="just">
              <a:lnSpc>
                <a:spcPct val="110000"/>
              </a:lnSpc>
              <a:spcBef>
                <a:spcPts val="0"/>
              </a:spcBef>
              <a:buClr>
                <a:schemeClr val="tx2"/>
              </a:buClr>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a:p>
            <a:pPr algn="just">
              <a:lnSpc>
                <a:spcPct val="110000"/>
              </a:lnSpc>
              <a:spcBef>
                <a:spcPts val="0"/>
              </a:spcBef>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 Rate of Interest on Personal Loans starts with 10.50%  depending on your credit score, income and so forth.</a:t>
            </a:r>
          </a:p>
          <a:p>
            <a:pPr algn="just">
              <a:lnSpc>
                <a:spcPct val="110000"/>
              </a:lnSpc>
              <a:spcBef>
                <a:spcPts val="0"/>
              </a:spcBef>
              <a:buClr>
                <a:schemeClr val="tx2"/>
              </a:buClr>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a:p>
            <a:pPr algn="just">
              <a:lnSpc>
                <a:spcPct val="110000"/>
              </a:lnSpc>
              <a:spcBef>
                <a:spcPts val="0"/>
              </a:spcBef>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Employees of listed companies, Central and State Governments, and public sector undertakings are eligible for a higher amount.</a:t>
            </a:r>
          </a:p>
          <a:p>
            <a:pPr algn="just">
              <a:lnSpc>
                <a:spcPct val="110000"/>
              </a:lnSpc>
              <a:spcBef>
                <a:spcPts val="0"/>
              </a:spcBef>
              <a:buClr>
                <a:schemeClr val="tx2"/>
              </a:buClr>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a:p>
            <a:pPr algn="just">
              <a:lnSpc>
                <a:spcPct val="110000"/>
              </a:lnSpc>
              <a:spcBef>
                <a:spcPts val="0"/>
              </a:spcBef>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You can get a loan online for as low as 20,000 and as high as Rs. 1 Cr. depending on your requirement and eligibility.</a:t>
            </a:r>
          </a:p>
          <a:p>
            <a:pPr algn="just">
              <a:lnSpc>
                <a:spcPct val="110000"/>
              </a:lnSpc>
              <a:spcBef>
                <a:spcPts val="0"/>
              </a:spcBef>
              <a:buClr>
                <a:schemeClr val="tx2"/>
              </a:buClr>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a:p>
            <a:pPr algn="just">
              <a:lnSpc>
                <a:spcPct val="110000"/>
              </a:lnSpc>
              <a:spcBef>
                <a:spcPts val="0"/>
              </a:spcBef>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Personal loans are available for periods as short as 12 months. The average tenure for a Personal Loan is between 12 and 60 months, depending on the loan amount.</a:t>
            </a:r>
          </a:p>
          <a:p>
            <a:pPr algn="just">
              <a:lnSpc>
                <a:spcPct val="110000"/>
              </a:lnSpc>
              <a:spcBef>
                <a:spcPts val="0"/>
              </a:spcBef>
              <a:buClr>
                <a:schemeClr val="tx2"/>
              </a:buClr>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6" name="Picture 5">
            <a:extLst>
              <a:ext uri="{FF2B5EF4-FFF2-40B4-BE49-F238E27FC236}">
                <a16:creationId xmlns:a16="http://schemas.microsoft.com/office/drawing/2014/main" id="{23C4682D-C6ED-FB31-F4F8-B75C027831D4}"/>
              </a:ext>
            </a:extLst>
          </p:cNvPr>
          <p:cNvPicPr>
            <a:picLocks noChangeAspect="1"/>
          </p:cNvPicPr>
          <p:nvPr/>
        </p:nvPicPr>
        <p:blipFill>
          <a:blip r:embed="rId3"/>
          <a:stretch>
            <a:fillRect/>
          </a:stretch>
        </p:blipFill>
        <p:spPr>
          <a:xfrm>
            <a:off x="968354" y="2281238"/>
            <a:ext cx="2799973" cy="3037656"/>
          </a:xfrm>
          <a:prstGeom prst="rect">
            <a:avLst/>
          </a:prstGeom>
        </p:spPr>
      </p:pic>
    </p:spTree>
    <p:extLst>
      <p:ext uri="{BB962C8B-B14F-4D97-AF65-F5344CB8AC3E}">
        <p14:creationId xmlns:p14="http://schemas.microsoft.com/office/powerpoint/2010/main" val="2173483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 calcmode="lin" valueType="num">
                                      <p:cBhvr additive="base">
                                        <p:cTn id="2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 calcmode="lin" valueType="num">
                                      <p:cBhvr additive="base">
                                        <p:cTn id="2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 calcmode="lin" valueType="num">
                                      <p:cBhvr additive="base">
                                        <p:cTn id="32"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Business Loans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4069976" y="1880314"/>
            <a:ext cx="7398124" cy="4763677"/>
          </a:xfrm>
        </p:spPr>
        <p:txBody>
          <a:bodyPr>
            <a:noAutofit/>
          </a:bodyPr>
          <a:lstStyle/>
          <a:p>
            <a:pPr algn="just">
              <a:lnSpc>
                <a:spcPct val="100000"/>
              </a:lnSpc>
              <a:spcBef>
                <a:spcPts val="0"/>
              </a:spcBef>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Unsecured loans are a type of funding, which is offered without the applicant having to provide any collateral to the bank or NBFC. These unsecured business loans are offered on the basis of an applicant’s financial documents, credit score, income, etc.</a:t>
            </a:r>
          </a:p>
          <a:p>
            <a:pPr algn="just">
              <a:lnSpc>
                <a:spcPct val="100000"/>
              </a:lnSpc>
              <a:spcBef>
                <a:spcPts val="0"/>
              </a:spcBef>
              <a:buClr>
                <a:schemeClr val="tx2"/>
              </a:buClr>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 unsecured business loan interest rate offered by leading banks and NBFCs starts from 16% p.a. and the maximum loan can be availed up to Rs. 2 crores. The interest rates on an unsecured business loan are relatively higher, as compared to secured loan because there is no collateral submitted to compensate the loan in case of non-payment.</a:t>
            </a:r>
          </a:p>
          <a:p>
            <a:pPr algn="just">
              <a:lnSpc>
                <a:spcPct val="100000"/>
              </a:lnSpc>
              <a:spcBef>
                <a:spcPts val="0"/>
              </a:spcBef>
              <a:buClr>
                <a:schemeClr val="tx2"/>
              </a:buClr>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 tenure of the loan is usually flexible and can range from 1 to 5 years, or more</a:t>
            </a:r>
          </a:p>
          <a:p>
            <a:pPr algn="just">
              <a:lnSpc>
                <a:spcPct val="100000"/>
              </a:lnSpc>
              <a:spcBef>
                <a:spcPts val="0"/>
              </a:spcBef>
              <a:buClr>
                <a:schemeClr val="tx2"/>
              </a:buClr>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In most cases, banks require that the said business be in operation for at least 2 years with profit</a:t>
            </a:r>
          </a:p>
          <a:p>
            <a:pPr algn="just">
              <a:lnSpc>
                <a:spcPct val="100000"/>
              </a:lnSpc>
              <a:spcBef>
                <a:spcPts val="0"/>
              </a:spcBef>
              <a:buClr>
                <a:schemeClr val="tx2"/>
              </a:buClr>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Start-up enterprises, business owners, retailers, traders, manufacturers, SMEs, MSMEs, private companies, public companies, large enterprises, and partnership firms can apply for an unsecured business loan.</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5" name="Picture 4">
            <a:extLst>
              <a:ext uri="{FF2B5EF4-FFF2-40B4-BE49-F238E27FC236}">
                <a16:creationId xmlns:a16="http://schemas.microsoft.com/office/drawing/2014/main" id="{DB3650D0-D646-6B7A-BF9E-44BAFC33EEEE}"/>
              </a:ext>
            </a:extLst>
          </p:cNvPr>
          <p:cNvPicPr>
            <a:picLocks noChangeAspect="1"/>
          </p:cNvPicPr>
          <p:nvPr/>
        </p:nvPicPr>
        <p:blipFill>
          <a:blip r:embed="rId3"/>
          <a:stretch>
            <a:fillRect/>
          </a:stretch>
        </p:blipFill>
        <p:spPr>
          <a:xfrm>
            <a:off x="940555" y="2434272"/>
            <a:ext cx="3105874" cy="2436569"/>
          </a:xfrm>
          <a:prstGeom prst="rect">
            <a:avLst/>
          </a:prstGeom>
        </p:spPr>
      </p:pic>
    </p:spTree>
    <p:extLst>
      <p:ext uri="{BB962C8B-B14F-4D97-AF65-F5344CB8AC3E}">
        <p14:creationId xmlns:p14="http://schemas.microsoft.com/office/powerpoint/2010/main" val="31333214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 calcmode="lin" valueType="num">
                                      <p:cBhvr additive="base">
                                        <p:cTn id="2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 calcmode="lin" valueType="num">
                                      <p:cBhvr additive="base">
                                        <p:cTn id="2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t>OTHER UNSECURED LOANS</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39788"/>
            <a:ext cx="4712746" cy="3934207"/>
          </a:xfrm>
        </p:spPr>
        <p:txBody>
          <a:bodyPr>
            <a:normAutofit fontScale="85000" lnSpcReduction="20000"/>
          </a:bodyPr>
          <a:lstStyle/>
          <a:p>
            <a:pPr algn="just"/>
            <a:r>
              <a:rPr lang="en-US" sz="2800" b="1" dirty="0">
                <a:latin typeface="Times New Roman" panose="02020603050405020304" pitchFamily="18" charset="0"/>
                <a:cs typeface="Times New Roman" panose="02020603050405020304" pitchFamily="18" charset="0"/>
              </a:rPr>
              <a:t>Education Loans</a:t>
            </a:r>
          </a:p>
          <a:p>
            <a:pPr marL="285750" indent="-285750" algn="just">
              <a:lnSpc>
                <a:spcPct val="120000"/>
              </a:lnSpc>
              <a:spcBef>
                <a:spcPts val="0"/>
              </a:spcBef>
              <a:buFont typeface="Wingdings" panose="05000000000000000000" pitchFamily="2" charset="2"/>
              <a:buChar char="q"/>
            </a:pPr>
            <a:r>
              <a:rPr lang="en-US" sz="1700" i="0" dirty="0">
                <a:solidFill>
                  <a:srgbClr val="212529"/>
                </a:solidFill>
                <a:effectLst/>
                <a:latin typeface="Times New Roman" panose="02020603050405020304" pitchFamily="18" charset="0"/>
                <a:cs typeface="Times New Roman" panose="02020603050405020304" pitchFamily="18" charset="0"/>
              </a:rPr>
              <a:t>Education loans are used to fund higher education in India or abroad. They cover not just the tuition fees of the educational institutions but also the accommodation and other living expenses borne by the students during the course of study. </a:t>
            </a:r>
          </a:p>
          <a:p>
            <a:pPr marL="285750" indent="-285750" algn="just">
              <a:lnSpc>
                <a:spcPct val="120000"/>
              </a:lnSpc>
              <a:spcBef>
                <a:spcPts val="0"/>
              </a:spcBef>
              <a:buFont typeface="Wingdings" panose="05000000000000000000" pitchFamily="2" charset="2"/>
              <a:buChar char="q"/>
            </a:pPr>
            <a:endParaRPr lang="en-US" sz="1700" i="0" dirty="0">
              <a:solidFill>
                <a:srgbClr val="212529"/>
              </a:solidFill>
              <a:effectLst/>
              <a:latin typeface="Times New Roman" panose="02020603050405020304" pitchFamily="18" charset="0"/>
              <a:cs typeface="Times New Roman" panose="02020603050405020304" pitchFamily="18" charset="0"/>
            </a:endParaRPr>
          </a:p>
          <a:p>
            <a:pPr marL="285750" indent="-285750" algn="just">
              <a:lnSpc>
                <a:spcPct val="120000"/>
              </a:lnSpc>
              <a:spcBef>
                <a:spcPts val="0"/>
              </a:spcBef>
              <a:buFont typeface="Wingdings" panose="05000000000000000000" pitchFamily="2" charset="2"/>
              <a:buChar char="q"/>
            </a:pPr>
            <a:r>
              <a:rPr lang="en-US" sz="1700" i="0" dirty="0">
                <a:solidFill>
                  <a:srgbClr val="212529"/>
                </a:solidFill>
                <a:effectLst/>
                <a:latin typeface="Times New Roman" panose="02020603050405020304" pitchFamily="18" charset="0"/>
                <a:cs typeface="Times New Roman" panose="02020603050405020304" pitchFamily="18" charset="0"/>
              </a:rPr>
              <a:t>But while education loans are typically unsecured in nature, lenders could ask for collateral or guarantor to approve certain education loan applications involving high loan quantum. </a:t>
            </a:r>
          </a:p>
          <a:p>
            <a:pPr marL="285750" indent="-285750" algn="just">
              <a:lnSpc>
                <a:spcPct val="120000"/>
              </a:lnSpc>
              <a:spcBef>
                <a:spcPts val="0"/>
              </a:spcBef>
              <a:buFont typeface="Wingdings" panose="05000000000000000000" pitchFamily="2" charset="2"/>
              <a:buChar char="q"/>
            </a:pPr>
            <a:endParaRPr lang="en-US" sz="1700" i="0" dirty="0">
              <a:solidFill>
                <a:srgbClr val="212529"/>
              </a:solidFill>
              <a:effectLst/>
              <a:latin typeface="Times New Roman" panose="02020603050405020304" pitchFamily="18" charset="0"/>
              <a:cs typeface="Times New Roman" panose="02020603050405020304" pitchFamily="18" charset="0"/>
            </a:endParaRPr>
          </a:p>
          <a:p>
            <a:pPr marL="285750" indent="-285750" algn="just">
              <a:lnSpc>
                <a:spcPct val="120000"/>
              </a:lnSpc>
              <a:spcBef>
                <a:spcPts val="0"/>
              </a:spcBef>
              <a:buFont typeface="Wingdings" panose="05000000000000000000" pitchFamily="2" charset="2"/>
              <a:buChar char="q"/>
            </a:pPr>
            <a:r>
              <a:rPr lang="en-US" sz="1700" dirty="0">
                <a:solidFill>
                  <a:srgbClr val="212529"/>
                </a:solidFill>
                <a:latin typeface="Times New Roman" panose="02020603050405020304" pitchFamily="18" charset="0"/>
                <a:cs typeface="Times New Roman" panose="02020603050405020304" pitchFamily="18" charset="0"/>
              </a:rPr>
              <a:t>The interest rate on education loans can start from 8.85% per annum, and the amount of the loan depends upon the cost of education. </a:t>
            </a:r>
          </a:p>
          <a:p>
            <a:pPr marL="285750" indent="-285750" algn="just">
              <a:lnSpc>
                <a:spcPct val="120000"/>
              </a:lnSpc>
              <a:spcBef>
                <a:spcPts val="0"/>
              </a:spcBef>
              <a:buFont typeface="Wingdings" panose="05000000000000000000" pitchFamily="2" charset="2"/>
              <a:buChar char="q"/>
            </a:pPr>
            <a:endParaRPr lang="en-US" sz="1700" dirty="0">
              <a:solidFill>
                <a:srgbClr val="212529"/>
              </a:solidFill>
              <a:latin typeface="Times New Roman" panose="02020603050405020304" pitchFamily="18" charset="0"/>
              <a:cs typeface="Times New Roman" panose="02020603050405020304" pitchFamily="18" charset="0"/>
            </a:endParaRPr>
          </a:p>
          <a:p>
            <a:pPr marL="285750" indent="-285750" algn="just">
              <a:lnSpc>
                <a:spcPct val="120000"/>
              </a:lnSpc>
              <a:spcBef>
                <a:spcPts val="0"/>
              </a:spcBef>
              <a:buFont typeface="Wingdings" panose="05000000000000000000" pitchFamily="2" charset="2"/>
              <a:buChar char="q"/>
            </a:pPr>
            <a:r>
              <a:rPr lang="en-US" sz="1700" dirty="0">
                <a:solidFill>
                  <a:srgbClr val="212529"/>
                </a:solidFill>
                <a:latin typeface="Times New Roman" panose="02020603050405020304" pitchFamily="18" charset="0"/>
                <a:cs typeface="Times New Roman" panose="02020603050405020304" pitchFamily="18" charset="0"/>
              </a:rPr>
              <a:t>The repayment for education loans usually begins 12 months after completion of the education.</a:t>
            </a: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5976601" y="2321022"/>
            <a:ext cx="4920573" cy="3996960"/>
          </a:xfrm>
        </p:spPr>
        <p:txBody>
          <a:bodyPr>
            <a:normAutofit/>
          </a:bodyPr>
          <a:lstStyle/>
          <a:p>
            <a:r>
              <a:rPr lang="en-US" sz="2800" b="1" dirty="0">
                <a:latin typeface="Times New Roman" panose="02020603050405020304" pitchFamily="18" charset="0"/>
                <a:cs typeface="Times New Roman" panose="02020603050405020304" pitchFamily="18" charset="0"/>
              </a:rPr>
              <a:t>Cash Loan</a:t>
            </a:r>
          </a:p>
          <a:p>
            <a:pPr marL="342900" indent="-342900" algn="just">
              <a:buFont typeface="Wingdings" panose="05000000000000000000" pitchFamily="2" charset="2"/>
              <a:buChar char="q"/>
            </a:pPr>
            <a:r>
              <a:rPr lang="en-US" sz="1900" dirty="0">
                <a:latin typeface="Times New Roman" panose="02020603050405020304" pitchFamily="18" charset="0"/>
                <a:cs typeface="Times New Roman" panose="02020603050405020304" pitchFamily="18" charset="0"/>
              </a:rPr>
              <a:t>A cash loan is similar to a personal loan; however, eligible applicants can get such a loan in a few minutes through the lender’s mobile application in a 100% paperless process. </a:t>
            </a:r>
          </a:p>
          <a:p>
            <a:pPr marL="342900" indent="-342900" algn="just">
              <a:buFont typeface="Wingdings" panose="05000000000000000000" pitchFamily="2" charset="2"/>
              <a:buChar char="q"/>
            </a:pPr>
            <a:r>
              <a:rPr lang="en-US" sz="1900" dirty="0">
                <a:latin typeface="Times New Roman" panose="02020603050405020304" pitchFamily="18" charset="0"/>
                <a:cs typeface="Times New Roman" panose="02020603050405020304" pitchFamily="18" charset="0"/>
              </a:rPr>
              <a:t>They too, like personal loans, can be used for any requirement with no end-usage restrictions whatsoever.</a:t>
            </a:r>
          </a:p>
        </p:txBody>
      </p:sp>
    </p:spTree>
    <p:extLst>
      <p:ext uri="{BB962C8B-B14F-4D97-AF65-F5344CB8AC3E}">
        <p14:creationId xmlns:p14="http://schemas.microsoft.com/office/powerpoint/2010/main" val="13590687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What is Loan ?</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442447" y="2281238"/>
            <a:ext cx="8025653" cy="3700462"/>
          </a:xfrm>
        </p:spPr>
        <p:txBody>
          <a:bodyPr>
            <a:normAutofit fontScale="25000" lnSpcReduction="20000"/>
          </a:bodyPr>
          <a:lstStyle/>
          <a:p>
            <a:pPr algn="just">
              <a:lnSpc>
                <a:spcPct val="100000"/>
              </a:lnSpc>
              <a:spcBef>
                <a:spcPts val="0"/>
              </a:spcBef>
              <a:buClr>
                <a:schemeClr val="tx2"/>
              </a:buClr>
              <a:buFont typeface="Wingdings" panose="05000000000000000000" pitchFamily="2" charset="2"/>
              <a:buChar char="q"/>
            </a:pPr>
            <a:r>
              <a:rPr lang="en-US" sz="8000" dirty="0">
                <a:latin typeface="Times New Roman" panose="02020603050405020304" pitchFamily="18" charset="0"/>
                <a:cs typeface="Times New Roman" panose="02020603050405020304" pitchFamily="18" charset="0"/>
              </a:rPr>
              <a:t>A loan can be money, property or material goods received from bank, friends, relatives or any other financial institutions.</a:t>
            </a:r>
          </a:p>
          <a:p>
            <a:pPr algn="just">
              <a:lnSpc>
                <a:spcPct val="100000"/>
              </a:lnSpc>
              <a:spcBef>
                <a:spcPts val="0"/>
              </a:spcBef>
              <a:buClr>
                <a:schemeClr val="tx2"/>
              </a:buClr>
              <a:buFont typeface="Wingdings" panose="05000000000000000000" pitchFamily="2" charset="2"/>
              <a:buChar char="q"/>
            </a:pPr>
            <a:endParaRPr lang="en-US" sz="8000" dirty="0">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8000" dirty="0">
                <a:latin typeface="Times New Roman" panose="02020603050405020304" pitchFamily="18" charset="0"/>
                <a:cs typeface="Times New Roman" panose="02020603050405020304" pitchFamily="18" charset="0"/>
              </a:rPr>
              <a:t>Individuals or companies borrow money from banks or other financial institutions so as to financially manage planned or unplanned events.</a:t>
            </a:r>
          </a:p>
          <a:p>
            <a:pPr algn="just">
              <a:lnSpc>
                <a:spcPct val="100000"/>
              </a:lnSpc>
              <a:spcBef>
                <a:spcPts val="0"/>
              </a:spcBef>
              <a:buClr>
                <a:schemeClr val="tx2"/>
              </a:buClr>
              <a:buFont typeface="Wingdings" panose="05000000000000000000" pitchFamily="2" charset="2"/>
              <a:buChar char="q"/>
            </a:pPr>
            <a:endParaRPr lang="en-US" sz="8000" dirty="0">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8000" dirty="0">
                <a:latin typeface="Times New Roman" panose="02020603050405020304" pitchFamily="18" charset="0"/>
                <a:cs typeface="Times New Roman" panose="02020603050405020304" pitchFamily="18" charset="0"/>
              </a:rPr>
              <a:t>Loans are often used by individuals, businesses, and governments to finance various activities such as purchasing real estate, vehicles, or funding projects.</a:t>
            </a:r>
          </a:p>
          <a:p>
            <a:pPr algn="just">
              <a:lnSpc>
                <a:spcPct val="100000"/>
              </a:lnSpc>
              <a:spcBef>
                <a:spcPts val="0"/>
              </a:spcBef>
              <a:buClr>
                <a:schemeClr val="tx2"/>
              </a:buClr>
              <a:buFont typeface="Wingdings" panose="05000000000000000000" pitchFamily="2" charset="2"/>
              <a:buChar char="q"/>
            </a:pPr>
            <a:endParaRPr lang="en-US" sz="8000" dirty="0">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8000" dirty="0">
                <a:latin typeface="Times New Roman" panose="02020603050405020304" pitchFamily="18" charset="0"/>
                <a:cs typeface="Times New Roman" panose="02020603050405020304" pitchFamily="18" charset="0"/>
              </a:rPr>
              <a:t>This amount is repaid along with interest in specific time period</a:t>
            </a:r>
          </a:p>
          <a:p>
            <a:pPr algn="just">
              <a:lnSpc>
                <a:spcPct val="100000"/>
              </a:lnSpc>
              <a:spcBef>
                <a:spcPts val="0"/>
              </a:spcBef>
              <a:buClr>
                <a:schemeClr val="tx2"/>
              </a:buClr>
              <a:buFont typeface="Wingdings" panose="05000000000000000000" pitchFamily="2" charset="2"/>
              <a:buChar char="q"/>
            </a:pPr>
            <a:endParaRPr lang="en-US" sz="8000" dirty="0">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8000" dirty="0">
                <a:latin typeface="Times New Roman" panose="02020603050405020304" pitchFamily="18" charset="0"/>
                <a:cs typeface="Times New Roman" panose="02020603050405020304" pitchFamily="18" charset="0"/>
              </a:rPr>
              <a:t>It can be specific one-time amount or open-ended line of credit with certain limit</a:t>
            </a:r>
          </a:p>
          <a:p>
            <a:pPr algn="just">
              <a:lnSpc>
                <a:spcPct val="100000"/>
              </a:lnSpc>
              <a:spcBef>
                <a:spcPts val="0"/>
              </a:spcBef>
            </a:pPr>
            <a:endParaRPr lang="en-US" sz="1800" dirty="0">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4" name="Picture 3">
            <a:extLst>
              <a:ext uri="{FF2B5EF4-FFF2-40B4-BE49-F238E27FC236}">
                <a16:creationId xmlns:a16="http://schemas.microsoft.com/office/drawing/2014/main" id="{656BEA17-43BC-5953-6829-669DFAFB72DE}"/>
              </a:ext>
            </a:extLst>
          </p:cNvPr>
          <p:cNvPicPr>
            <a:picLocks noChangeAspect="1"/>
          </p:cNvPicPr>
          <p:nvPr/>
        </p:nvPicPr>
        <p:blipFill>
          <a:blip r:embed="rId3"/>
          <a:stretch>
            <a:fillRect/>
          </a:stretch>
        </p:blipFill>
        <p:spPr>
          <a:xfrm>
            <a:off x="954620" y="2399023"/>
            <a:ext cx="2450883" cy="2450883"/>
          </a:xfrm>
          <a:prstGeom prst="rect">
            <a:avLst/>
          </a:prstGeom>
        </p:spPr>
      </p:pic>
    </p:spTree>
    <p:extLst>
      <p:ext uri="{BB962C8B-B14F-4D97-AF65-F5344CB8AC3E}">
        <p14:creationId xmlns:p14="http://schemas.microsoft.com/office/powerpoint/2010/main" val="3200312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 calcmode="lin" valueType="num">
                                      <p:cBhvr additive="base">
                                        <p:cTn id="2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 calcmode="lin" valueType="num">
                                      <p:cBhvr additive="base">
                                        <p:cTn id="2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t>OTHER UNSECURED LOANS</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39788"/>
            <a:ext cx="4712746" cy="3934207"/>
          </a:xfrm>
        </p:spPr>
        <p:txBody>
          <a:bodyPr>
            <a:normAutofit/>
          </a:bodyPr>
          <a:lstStyle/>
          <a:p>
            <a:pPr algn="l"/>
            <a:r>
              <a:rPr lang="en-IN" sz="2400" b="1" i="0" dirty="0">
                <a:solidFill>
                  <a:srgbClr val="212529"/>
                </a:solidFill>
                <a:effectLst/>
                <a:latin typeface="Times New Roman" panose="02020603050405020304" pitchFamily="18" charset="0"/>
                <a:cs typeface="Times New Roman" panose="02020603050405020304" pitchFamily="18" charset="0"/>
              </a:rPr>
              <a:t>Credit Card Loans</a:t>
            </a:r>
            <a:endParaRPr lang="en-IN" sz="2400" b="0" i="0" dirty="0">
              <a:solidFill>
                <a:srgbClr val="212529"/>
              </a:solidFill>
              <a:effectLs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en-US" sz="1700" i="0" dirty="0">
                <a:solidFill>
                  <a:srgbClr val="212529"/>
                </a:solidFill>
                <a:effectLst/>
                <a:latin typeface="Times New Roman" panose="02020603050405020304" pitchFamily="18" charset="0"/>
                <a:cs typeface="Times New Roman" panose="02020603050405020304" pitchFamily="18" charset="0"/>
              </a:rPr>
              <a:t>Loans on credit card are linked to a user’s credit card account that may or may not be linked to the card’s credit limit. </a:t>
            </a:r>
          </a:p>
          <a:p>
            <a:pPr marL="285750" indent="-285750" algn="just">
              <a:buFont typeface="Wingdings" panose="05000000000000000000" pitchFamily="2" charset="2"/>
              <a:buChar char="q"/>
            </a:pPr>
            <a:r>
              <a:rPr lang="en-US" sz="1700" i="0" dirty="0">
                <a:solidFill>
                  <a:srgbClr val="212529"/>
                </a:solidFill>
                <a:effectLst/>
                <a:latin typeface="Times New Roman" panose="02020603050405020304" pitchFamily="18" charset="0"/>
                <a:cs typeface="Times New Roman" panose="02020603050405020304" pitchFamily="18" charset="0"/>
              </a:rPr>
              <a:t>The loan repayment EMIs are typically clubbed with the card’s monthly bill. While these loans could be availed of quickly involving zero paperwork and used for any financial requirement, their interest rates are typically much higher than personal loan rates. </a:t>
            </a:r>
          </a:p>
          <a:p>
            <a:pPr marL="285750" indent="-285750" algn="just">
              <a:buFont typeface="Wingdings" panose="05000000000000000000" pitchFamily="2" charset="2"/>
              <a:buChar char="q"/>
            </a:pPr>
            <a:r>
              <a:rPr lang="en-US" sz="1700" i="0" dirty="0">
                <a:solidFill>
                  <a:srgbClr val="212529"/>
                </a:solidFill>
                <a:effectLst/>
                <a:latin typeface="Times New Roman" panose="02020603050405020304" pitchFamily="18" charset="0"/>
                <a:cs typeface="Times New Roman" panose="02020603050405020304" pitchFamily="18" charset="0"/>
              </a:rPr>
              <a:t>Thus, they should be used only as a last option and for as low an amount as possible. </a:t>
            </a:r>
            <a:endParaRPr lang="en-US" sz="1700" dirty="0">
              <a:solidFill>
                <a:srgbClr val="212529"/>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5976601" y="2311595"/>
            <a:ext cx="4996199" cy="3996960"/>
          </a:xfrm>
        </p:spPr>
        <p:txBody>
          <a:bodyPr>
            <a:normAutofit/>
          </a:bodyPr>
          <a:lstStyle/>
          <a:p>
            <a:pPr algn="l"/>
            <a:r>
              <a:rPr lang="en-IN" sz="2400" b="1" i="0" dirty="0">
                <a:solidFill>
                  <a:srgbClr val="212529"/>
                </a:solidFill>
                <a:effectLst/>
                <a:latin typeface="Times New Roman" panose="02020603050405020304" pitchFamily="18" charset="0"/>
                <a:cs typeface="Times New Roman" panose="02020603050405020304" pitchFamily="18" charset="0"/>
              </a:rPr>
              <a:t>Overdraft</a:t>
            </a:r>
            <a:endParaRPr lang="en-IN" sz="2400" b="0" i="0" dirty="0">
              <a:solidFill>
                <a:srgbClr val="212529"/>
              </a:solidFill>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1900" dirty="0">
                <a:latin typeface="Times New Roman" panose="02020603050405020304" pitchFamily="18" charset="0"/>
                <a:cs typeface="Times New Roman" panose="02020603050405020304" pitchFamily="18" charset="0"/>
              </a:rPr>
              <a:t>A bank overdraft allows eligible customers to withdraw money or make eligible transactions up to a predefined limit even if their account balance is zero. </a:t>
            </a:r>
          </a:p>
          <a:p>
            <a:pPr marL="342900" indent="-342900" algn="just">
              <a:buFont typeface="Wingdings" panose="05000000000000000000" pitchFamily="2" charset="2"/>
              <a:buChar char="q"/>
            </a:pPr>
            <a:r>
              <a:rPr lang="en-US" sz="1900" dirty="0">
                <a:latin typeface="Times New Roman" panose="02020603050405020304" pitchFamily="18" charset="0"/>
                <a:cs typeface="Times New Roman" panose="02020603050405020304" pitchFamily="18" charset="0"/>
              </a:rPr>
              <a:t>The interest is charged only on the utilized overdraft amount and not the entire overdraft limit. </a:t>
            </a:r>
          </a:p>
          <a:p>
            <a:pPr marL="342900" indent="-342900" algn="just">
              <a:buFont typeface="Wingdings" panose="05000000000000000000" pitchFamily="2" charset="2"/>
              <a:buChar char="q"/>
            </a:pPr>
            <a:r>
              <a:rPr lang="en-US" sz="1900" dirty="0">
                <a:latin typeface="Times New Roman" panose="02020603050405020304" pitchFamily="18" charset="0"/>
                <a:cs typeface="Times New Roman" panose="02020603050405020304" pitchFamily="18" charset="0"/>
              </a:rPr>
              <a:t>However, certain types like overdraft against FD and insurance policies are considered secured loan options.</a:t>
            </a:r>
          </a:p>
        </p:txBody>
      </p:sp>
    </p:spTree>
    <p:extLst>
      <p:ext uri="{BB962C8B-B14F-4D97-AF65-F5344CB8AC3E}">
        <p14:creationId xmlns:p14="http://schemas.microsoft.com/office/powerpoint/2010/main" val="16746970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6309904" y="411479"/>
            <a:ext cx="5486400" cy="3291840"/>
          </a:xfrm>
        </p:spPr>
        <p:txBody>
          <a:bodyPr/>
          <a:lstStyle/>
          <a:p>
            <a:pPr>
              <a:buClr>
                <a:schemeClr val="tx2"/>
              </a:buClr>
            </a:pPr>
            <a:r>
              <a:rPr lang="en-US" dirty="0">
                <a:solidFill>
                  <a:schemeClr val="bg1"/>
                </a:solidFill>
              </a:rPr>
              <a:t>Government Supported Loan Schemes</a:t>
            </a:r>
          </a:p>
        </p:txBody>
      </p:sp>
      <p:pic>
        <p:nvPicPr>
          <p:cNvPr id="2" name="Picture 1">
            <a:extLst>
              <a:ext uri="{FF2B5EF4-FFF2-40B4-BE49-F238E27FC236}">
                <a16:creationId xmlns:a16="http://schemas.microsoft.com/office/drawing/2014/main" id="{89BA1EC8-4126-AF6E-0B8B-B3E770B53CAD}"/>
              </a:ext>
            </a:extLst>
          </p:cNvPr>
          <p:cNvPicPr>
            <a:picLocks noChangeAspect="1"/>
          </p:cNvPicPr>
          <p:nvPr/>
        </p:nvPicPr>
        <p:blipFill>
          <a:blip r:embed="rId3"/>
          <a:stretch>
            <a:fillRect/>
          </a:stretch>
        </p:blipFill>
        <p:spPr>
          <a:xfrm>
            <a:off x="8646977" y="3900790"/>
            <a:ext cx="3479463" cy="2830750"/>
          </a:xfrm>
          <a:prstGeom prst="rect">
            <a:avLst/>
          </a:prstGeom>
        </p:spPr>
      </p:pic>
    </p:spTree>
    <p:extLst>
      <p:ext uri="{BB962C8B-B14F-4D97-AF65-F5344CB8AC3E}">
        <p14:creationId xmlns:p14="http://schemas.microsoft.com/office/powerpoint/2010/main" val="6457656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sz="4000" dirty="0">
                <a:latin typeface="Times New Roman" panose="02020603050405020304" pitchFamily="18" charset="0"/>
                <a:cs typeface="Times New Roman" panose="02020603050405020304" pitchFamily="18" charset="0"/>
              </a:rPr>
              <a:t>Credit Guarantee Scheme for MSE (CGTMSE)</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924299" y="1663188"/>
            <a:ext cx="7398124" cy="4473887"/>
          </a:xfrm>
        </p:spPr>
        <p:txBody>
          <a:bodyPr>
            <a:noAutofit/>
          </a:bodyPr>
          <a:lstStyle/>
          <a:p>
            <a:pPr algn="just">
              <a:lnSpc>
                <a:spcPct val="100000"/>
              </a:lnSpc>
              <a:spcBef>
                <a:spcPts val="0"/>
              </a:spcBef>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Credit Guarantee Funds Trust for Micro and Small Enterprises (CGTMSE) is a trust established by the Government of India, under the Ministry of Micro, Small and Medium Enterprises (MoMSME) and Small Industries Development Bank of India (SIDBI).</a:t>
            </a:r>
          </a:p>
          <a:p>
            <a:pPr algn="just">
              <a:lnSpc>
                <a:spcPct val="100000"/>
              </a:lnSpc>
              <a:spcBef>
                <a:spcPts val="0"/>
              </a:spcBef>
              <a:buClr>
                <a:schemeClr val="tx2"/>
              </a:buClr>
              <a:buFont typeface="Wingdings" panose="05000000000000000000" pitchFamily="2" charset="2"/>
              <a:buChar char="q"/>
            </a:pPr>
            <a:endParaRPr lang="en-US" sz="1600" b="0" i="0" dirty="0">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600" b="0" i="0" dirty="0">
                <a:effectLst/>
                <a:latin typeface="Times New Roman" panose="02020603050405020304" pitchFamily="18" charset="0"/>
                <a:cs typeface="Times New Roman" panose="02020603050405020304" pitchFamily="18" charset="0"/>
              </a:rPr>
              <a:t>Launched in 2000, the CGTMSE scheme offers credit guarantees to financial institutions that offered credit facilities up to </a:t>
            </a:r>
            <a:r>
              <a:rPr lang="en-US" sz="1600" b="1" i="0" dirty="0">
                <a:effectLst/>
                <a:latin typeface="Times New Roman" panose="02020603050405020304" pitchFamily="18" charset="0"/>
                <a:cs typeface="Times New Roman" panose="02020603050405020304" pitchFamily="18" charset="0"/>
              </a:rPr>
              <a:t>Rs. 5 crores</a:t>
            </a:r>
          </a:p>
          <a:p>
            <a:pPr algn="just">
              <a:lnSpc>
                <a:spcPct val="100000"/>
              </a:lnSpc>
              <a:spcBef>
                <a:spcPts val="0"/>
              </a:spcBef>
              <a:buClr>
                <a:schemeClr val="tx2"/>
              </a:buClr>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CGTMSE scheme offers credit guarantees from 75% to 85% of the defaulted principal amount to MSEs across India.</a:t>
            </a:r>
          </a:p>
          <a:p>
            <a:pPr algn="just">
              <a:lnSpc>
                <a:spcPct val="100000"/>
              </a:lnSpc>
              <a:spcBef>
                <a:spcPts val="0"/>
              </a:spcBef>
              <a:buClr>
                <a:schemeClr val="tx2"/>
              </a:buClr>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Manufacturing and Services including Retail trade is allowed however, Educational and Training institutions, Self Help Groups (SHGs), and agriculture-related activities are not eligible for the scheme.</a:t>
            </a:r>
          </a:p>
          <a:p>
            <a:pPr algn="just">
              <a:lnSpc>
                <a:spcPct val="100000"/>
              </a:lnSpc>
              <a:spcBef>
                <a:spcPts val="0"/>
              </a:spcBef>
              <a:buClr>
                <a:schemeClr val="tx2"/>
              </a:buClr>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Credit Guarantee refers to a situation where the loan to the applicant is backed by a party without the need for any external collateral or third-party guarantee. Here, the loan sanctioned by the member lending institution is backed by the scheme which provides the guarantee cover for a large portion of the loan amount.</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44677171-6C53-37AF-4EC3-C12B7225CB94}"/>
              </a:ext>
            </a:extLst>
          </p:cNvPr>
          <p:cNvPicPr>
            <a:picLocks noChangeAspect="1"/>
          </p:cNvPicPr>
          <p:nvPr/>
        </p:nvPicPr>
        <p:blipFill>
          <a:blip r:embed="rId3"/>
          <a:stretch>
            <a:fillRect/>
          </a:stretch>
        </p:blipFill>
        <p:spPr>
          <a:xfrm>
            <a:off x="1282555" y="2702568"/>
            <a:ext cx="2232046" cy="2168273"/>
          </a:xfrm>
          <a:prstGeom prst="rect">
            <a:avLst/>
          </a:prstGeom>
        </p:spPr>
      </p:pic>
    </p:spTree>
    <p:extLst>
      <p:ext uri="{BB962C8B-B14F-4D97-AF65-F5344CB8AC3E}">
        <p14:creationId xmlns:p14="http://schemas.microsoft.com/office/powerpoint/2010/main" val="1107391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sz="4000" dirty="0">
                <a:latin typeface="Times New Roman" panose="02020603050405020304" pitchFamily="18" charset="0"/>
                <a:cs typeface="Times New Roman" panose="02020603050405020304" pitchFamily="18" charset="0"/>
              </a:rPr>
              <a:t>Credit Guarantee Scheme for Startups (CGSS)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4069976" y="1880314"/>
            <a:ext cx="7398124" cy="4473887"/>
          </a:xfrm>
        </p:spPr>
        <p:txBody>
          <a:bodyPr>
            <a:noAutofit/>
          </a:bodyPr>
          <a:lstStyle/>
          <a:p>
            <a:pPr algn="just">
              <a:lnSpc>
                <a:spcPct val="110000"/>
              </a:lnSpc>
              <a:buClr>
                <a:schemeClr val="tx2"/>
              </a:buClr>
              <a:buFont typeface="Wingdings" panose="05000000000000000000" pitchFamily="2" charset="2"/>
              <a:buChar char="q"/>
            </a:pPr>
            <a:r>
              <a:rPr lang="en-US" sz="1650" dirty="0">
                <a:latin typeface="Times New Roman" panose="02020603050405020304" pitchFamily="18" charset="0"/>
                <a:cs typeface="Times New Roman" panose="02020603050405020304" pitchFamily="18" charset="0"/>
              </a:rPr>
              <a:t>CGSS is aimed at providing credit guarantee and the much-needed collateral-free debt funding to start-ups.as defined in the Gazette Notification issued by DPIIT.</a:t>
            </a:r>
          </a:p>
          <a:p>
            <a:pPr algn="just">
              <a:lnSpc>
                <a:spcPct val="110000"/>
              </a:lnSpc>
              <a:buClr>
                <a:schemeClr val="tx2"/>
              </a:buClr>
              <a:buFont typeface="Wingdings" panose="05000000000000000000" pitchFamily="2" charset="2"/>
              <a:buChar char="q"/>
            </a:pPr>
            <a:r>
              <a:rPr lang="en-US" sz="1650" dirty="0">
                <a:latin typeface="Times New Roman" panose="02020603050405020304" pitchFamily="18" charset="0"/>
                <a:cs typeface="Times New Roman" panose="02020603050405020304" pitchFamily="18" charset="0"/>
              </a:rPr>
              <a:t>MIs include financial intermediaries (banks, financial institutions, Non-Banking Financial Companies) engaged in lending/investing and conforming to the eligibility criteria approved under the Scheme.</a:t>
            </a:r>
          </a:p>
          <a:p>
            <a:pPr algn="just">
              <a:lnSpc>
                <a:spcPct val="110000"/>
              </a:lnSpc>
              <a:buClr>
                <a:schemeClr val="tx2"/>
              </a:buClr>
              <a:buFont typeface="Wingdings" panose="05000000000000000000" pitchFamily="2" charset="2"/>
              <a:buChar char="q"/>
            </a:pPr>
            <a:r>
              <a:rPr lang="en-US" sz="1650" dirty="0">
                <a:latin typeface="Times New Roman" panose="02020603050405020304" pitchFamily="18" charset="0"/>
                <a:cs typeface="Times New Roman" panose="02020603050405020304" pitchFamily="18" charset="0"/>
              </a:rPr>
              <a:t>This scheme would help provide The exposure to individual cases would be capped at Rs. 10 crore per case or the actual outstanding credit amount, whichever is less.</a:t>
            </a:r>
          </a:p>
          <a:p>
            <a:pPr algn="just">
              <a:lnSpc>
                <a:spcPct val="110000"/>
              </a:lnSpc>
              <a:buClr>
                <a:schemeClr val="tx2"/>
              </a:buClr>
              <a:buFont typeface="Wingdings" panose="05000000000000000000" pitchFamily="2" charset="2"/>
              <a:buChar char="q"/>
            </a:pPr>
            <a:r>
              <a:rPr lang="en-US" sz="1650" dirty="0">
                <a:latin typeface="Times New Roman" panose="02020603050405020304" pitchFamily="18" charset="0"/>
                <a:cs typeface="Times New Roman" panose="02020603050405020304" pitchFamily="18" charset="0"/>
              </a:rPr>
              <a:t>The scheme has been approved for the purpose of providing credit guarantees to loans extended by Member Institutions (MIs) to finance eligible borrowers being startups.</a:t>
            </a:r>
          </a:p>
          <a:p>
            <a:pPr algn="just">
              <a:lnSpc>
                <a:spcPct val="110000"/>
              </a:lnSpc>
              <a:buClr>
                <a:schemeClr val="tx2"/>
              </a:buClr>
              <a:buFont typeface="Wingdings" panose="05000000000000000000" pitchFamily="2" charset="2"/>
              <a:buChar char="q"/>
            </a:pPr>
            <a:r>
              <a:rPr lang="en-US" sz="1650" dirty="0">
                <a:latin typeface="Times New Roman" panose="02020603050405020304" pitchFamily="18" charset="0"/>
                <a:cs typeface="Times New Roman" panose="02020603050405020304" pitchFamily="18" charset="0"/>
              </a:rPr>
              <a:t>CGSS does not provide guarantee cover to DPIIT recognized startups directly, but through Trustee (NCGTC) which in turn provides guarantee cover to MIs who provide loans to startups.</a:t>
            </a:r>
          </a:p>
          <a:p>
            <a:pPr algn="just">
              <a:lnSpc>
                <a:spcPct val="110000"/>
              </a:lnSpc>
              <a:buClr>
                <a:schemeClr val="tx2"/>
              </a:buClr>
              <a:buFont typeface="Wingdings" panose="05000000000000000000" pitchFamily="2" charset="2"/>
              <a:buChar char="q"/>
            </a:pPr>
            <a:endParaRPr lang="en-US" sz="1650" dirty="0">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grpSp>
      <p:pic>
        <p:nvPicPr>
          <p:cNvPr id="6" name="Picture 5">
            <a:extLst>
              <a:ext uri="{FF2B5EF4-FFF2-40B4-BE49-F238E27FC236}">
                <a16:creationId xmlns:a16="http://schemas.microsoft.com/office/drawing/2014/main" id="{C2410C05-D043-C1F4-9CAA-68D497192254}"/>
              </a:ext>
            </a:extLst>
          </p:cNvPr>
          <p:cNvPicPr>
            <a:picLocks noChangeAspect="1"/>
          </p:cNvPicPr>
          <p:nvPr/>
        </p:nvPicPr>
        <p:blipFill>
          <a:blip r:embed="rId3"/>
          <a:stretch>
            <a:fillRect/>
          </a:stretch>
        </p:blipFill>
        <p:spPr>
          <a:xfrm>
            <a:off x="428387" y="3079305"/>
            <a:ext cx="3306432" cy="992544"/>
          </a:xfrm>
          <a:prstGeom prst="rect">
            <a:avLst/>
          </a:prstGeom>
        </p:spPr>
      </p:pic>
    </p:spTree>
    <p:extLst>
      <p:ext uri="{BB962C8B-B14F-4D97-AF65-F5344CB8AC3E}">
        <p14:creationId xmlns:p14="http://schemas.microsoft.com/office/powerpoint/2010/main" val="241761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sz="4000" dirty="0">
                <a:latin typeface="Times New Roman" panose="02020603050405020304" pitchFamily="18" charset="0"/>
                <a:cs typeface="Times New Roman" panose="02020603050405020304" pitchFamily="18" charset="0"/>
              </a:rPr>
              <a:t>Credit Guarantee Scheme for Startups (CGSS)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4069976" y="1880315"/>
            <a:ext cx="7398124" cy="3839550"/>
          </a:xfrm>
        </p:spPr>
        <p:txBody>
          <a:bodyPr>
            <a:noAutofit/>
          </a:bodyPr>
          <a:lstStyle/>
          <a:p>
            <a:pPr marL="0" indent="0" algn="just">
              <a:lnSpc>
                <a:spcPct val="110000"/>
              </a:lnSpc>
              <a:buClr>
                <a:schemeClr val="tx2"/>
              </a:buClr>
              <a:buNone/>
            </a:pPr>
            <a:r>
              <a:rPr lang="en-US" sz="1600" b="1" dirty="0">
                <a:latin typeface="Times New Roman" panose="02020603050405020304" pitchFamily="18" charset="0"/>
                <a:cs typeface="Times New Roman" panose="02020603050405020304" pitchFamily="18" charset="0"/>
              </a:rPr>
              <a:t>LENDING/INVESTING INSTITUTIONS</a:t>
            </a:r>
          </a:p>
          <a:p>
            <a:pPr marL="0" indent="0" algn="just">
              <a:lnSpc>
                <a:spcPct val="110000"/>
              </a:lnSpc>
              <a:buClr>
                <a:schemeClr val="tx2"/>
              </a:buClr>
              <a:buNone/>
            </a:pPr>
            <a:r>
              <a:rPr lang="en-US" sz="1600" dirty="0">
                <a:latin typeface="Times New Roman" panose="02020603050405020304" pitchFamily="18" charset="0"/>
                <a:cs typeface="Times New Roman" panose="02020603050405020304" pitchFamily="18" charset="0"/>
              </a:rPr>
              <a:t>The eligibility criteria for the lending/investing institutions under the Credit Guarantee Scheme for Startups shall be as follows:</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Scheduled Commercial Banks and Financial Institutions,</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RBI registered Non-Banking Financial Companies (NBFCs) having a rating of BBB and above as rated by external credit rating agencies accredited by RBI and having minimum net worth of Rs. 100 crore. However, it may be noted that in case an NBFC subsequently becomes ineligible, due to a downgrade in the credit rating below BBB, the NBFC shall not be eligible for further guarantee cover till upgradation again to eligible category.</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SEBI registered Alternative Investment Funds (AIFs).</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grpSp>
      <p:pic>
        <p:nvPicPr>
          <p:cNvPr id="6" name="Picture 5">
            <a:extLst>
              <a:ext uri="{FF2B5EF4-FFF2-40B4-BE49-F238E27FC236}">
                <a16:creationId xmlns:a16="http://schemas.microsoft.com/office/drawing/2014/main" id="{1E8E9C5D-EDB3-BFD1-1897-F2248822EE3B}"/>
              </a:ext>
            </a:extLst>
          </p:cNvPr>
          <p:cNvPicPr>
            <a:picLocks noChangeAspect="1"/>
          </p:cNvPicPr>
          <p:nvPr/>
        </p:nvPicPr>
        <p:blipFill>
          <a:blip r:embed="rId3"/>
          <a:stretch>
            <a:fillRect/>
          </a:stretch>
        </p:blipFill>
        <p:spPr>
          <a:xfrm>
            <a:off x="428387" y="3079305"/>
            <a:ext cx="3306432" cy="992544"/>
          </a:xfrm>
          <a:prstGeom prst="rect">
            <a:avLst/>
          </a:prstGeom>
        </p:spPr>
      </p:pic>
    </p:spTree>
    <p:extLst>
      <p:ext uri="{BB962C8B-B14F-4D97-AF65-F5344CB8AC3E}">
        <p14:creationId xmlns:p14="http://schemas.microsoft.com/office/powerpoint/2010/main" val="29520041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381293"/>
            <a:ext cx="10873740" cy="1680205"/>
          </a:xfrm>
        </p:spPr>
        <p:txBody>
          <a:bodyPr/>
          <a:lstStyle/>
          <a:p>
            <a:r>
              <a:rPr lang="en-US" sz="4000" dirty="0"/>
              <a:t>Prime Minister’s Employment Generation Programme (PMEGP)</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4069976" y="2152073"/>
            <a:ext cx="7398124" cy="4427835"/>
          </a:xfrm>
        </p:spPr>
        <p:txBody>
          <a:bodyPr>
            <a:noAutofit/>
          </a:bodyPr>
          <a:lstStyle/>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 scheme aims to provide financial assistance to set up self-employment ventures and generate sustainable employment opportunities in rural as well as urban areas.</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To generate sustainable and continuous employment opportunities for rural and unemployed youth as well as prospective traditional artisans and thereby halt occupational migration.</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Credit linked subsidy program for setting up new micro-enterprise in non-farm sector. Margin Money subsidy ranges from 15% to 35% of project cost for projects up to Rs. 50 Lakh in Manufacturing sector and Rs. 20 Lakh in the Service sector.</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For beneficiaries belonging to Special categories such as SC/ST/ Women/ Minorities/ Ex-Servicemen/ Transgenders/ Aspirational districts/NER, the margin money subsidy is 35% in rural areas and 25% in urban areas.</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Any individual, above 18 years of age can apply.</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5" name="Picture 4">
            <a:extLst>
              <a:ext uri="{FF2B5EF4-FFF2-40B4-BE49-F238E27FC236}">
                <a16:creationId xmlns:a16="http://schemas.microsoft.com/office/drawing/2014/main" id="{2881B9BE-2A3F-075A-B39A-2DFB5F77DC96}"/>
              </a:ext>
            </a:extLst>
          </p:cNvPr>
          <p:cNvPicPr>
            <a:picLocks noChangeAspect="1"/>
          </p:cNvPicPr>
          <p:nvPr/>
        </p:nvPicPr>
        <p:blipFill>
          <a:blip r:embed="rId3"/>
          <a:stretch>
            <a:fillRect/>
          </a:stretch>
        </p:blipFill>
        <p:spPr>
          <a:xfrm>
            <a:off x="861134" y="2509484"/>
            <a:ext cx="3113951" cy="2237772"/>
          </a:xfrm>
          <a:prstGeom prst="rect">
            <a:avLst/>
          </a:prstGeom>
        </p:spPr>
      </p:pic>
    </p:spTree>
    <p:extLst>
      <p:ext uri="{BB962C8B-B14F-4D97-AF65-F5344CB8AC3E}">
        <p14:creationId xmlns:p14="http://schemas.microsoft.com/office/powerpoint/2010/main" val="18744771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381293"/>
            <a:ext cx="10873740" cy="1680205"/>
          </a:xfrm>
        </p:spPr>
        <p:txBody>
          <a:bodyPr/>
          <a:lstStyle/>
          <a:p>
            <a:r>
              <a:rPr lang="en-US" sz="4000" dirty="0">
                <a:latin typeface="Times New Roman" panose="02020603050405020304" pitchFamily="18" charset="0"/>
                <a:cs typeface="Times New Roman" panose="02020603050405020304" pitchFamily="18" charset="0"/>
              </a:rPr>
              <a:t>Prime Minister’s Employment Generation Programme (PMEGP)</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535052" y="2152074"/>
            <a:ext cx="7933048" cy="4833188"/>
          </a:xfrm>
        </p:spPr>
        <p:txBody>
          <a:bodyPr>
            <a:noAutofit/>
          </a:bodyPr>
          <a:lstStyle/>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 own contribution of the beneficiary is 10% of the project cost in case of General category and 5% of the project cost in case of Special category (SC/ST/OBC/PH/Women/Ex Servicemen/Transgenders/Aspirational Districts/NER) beneficiaries.</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If the application for loan is approved, Banks sanction and release the balance amount of 90 to 95 percent of the total project cost suitably for setting up of the units by the beneficiaries. </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Online application form is mandatory for individuals on the e-portal. The application form/PMEGP MIS portal is mobile friendly. SMS/e-mail alerts are sent to the applicants automatically by the system or by the concerned officials at each stage.</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Model Projects Reports of different activities have been put up on PMEGP e-portal for the benefit of potential beneficiaries.</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Apply on:  </a:t>
            </a:r>
            <a:r>
              <a:rPr lang="en-US" sz="1600" dirty="0">
                <a:latin typeface="Times New Roman" panose="02020603050405020304" pitchFamily="18" charset="0"/>
                <a:cs typeface="Times New Roman" panose="02020603050405020304" pitchFamily="18" charset="0"/>
                <a:hlinkClick r:id="rId3"/>
              </a:rPr>
              <a:t>https://www.kviconline.gov.in/pmegpeportal/pmegphome</a:t>
            </a:r>
            <a:r>
              <a:rPr lang="en-US" sz="1600" dirty="0">
                <a:latin typeface="Times New Roman" panose="02020603050405020304" pitchFamily="18" charset="0"/>
                <a:cs typeface="Times New Roman" panose="02020603050405020304" pitchFamily="18" charset="0"/>
              </a:rPr>
              <a:t> </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9129C9B7-EB15-F49A-3B9F-C6E5CE98E3E2}"/>
              </a:ext>
            </a:extLst>
          </p:cNvPr>
          <p:cNvPicPr>
            <a:picLocks noChangeAspect="1"/>
          </p:cNvPicPr>
          <p:nvPr/>
        </p:nvPicPr>
        <p:blipFill>
          <a:blip r:embed="rId4"/>
          <a:stretch>
            <a:fillRect/>
          </a:stretch>
        </p:blipFill>
        <p:spPr>
          <a:xfrm>
            <a:off x="861135" y="2310114"/>
            <a:ext cx="2541942" cy="2237772"/>
          </a:xfrm>
          <a:prstGeom prst="rect">
            <a:avLst/>
          </a:prstGeom>
        </p:spPr>
      </p:pic>
    </p:spTree>
    <p:extLst>
      <p:ext uri="{BB962C8B-B14F-4D97-AF65-F5344CB8AC3E}">
        <p14:creationId xmlns:p14="http://schemas.microsoft.com/office/powerpoint/2010/main" val="1427265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381293"/>
            <a:ext cx="10873740" cy="1680205"/>
          </a:xfrm>
        </p:spPr>
        <p:txBody>
          <a:bodyPr/>
          <a:lstStyle/>
          <a:p>
            <a:r>
              <a:rPr lang="en-US" sz="4000" dirty="0">
                <a:latin typeface="Times New Roman" panose="02020603050405020304" pitchFamily="18" charset="0"/>
                <a:cs typeface="Times New Roman" panose="02020603050405020304" pitchFamily="18" charset="0"/>
              </a:rPr>
              <a:t>2nd Loan for up-gradation of the existing PMEGP/REGP/ MUDRA units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4069976" y="2152073"/>
            <a:ext cx="7398124" cy="3852801"/>
          </a:xfrm>
        </p:spPr>
        <p:txBody>
          <a:bodyPr>
            <a:noAutofit/>
          </a:bodyPr>
          <a:lstStyle/>
          <a:p>
            <a:pPr algn="just">
              <a:lnSpc>
                <a:spcPct val="11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With an objective to assist existing units for expansion and upgradation, the scheme provides financial assistance to successful/well performing units. • The scheme also caters to the need of the entrepreneurs for bringing new technology/ automation so as to modernize the existing unit.</a:t>
            </a:r>
          </a:p>
          <a:p>
            <a:pPr algn="just">
              <a:lnSpc>
                <a:spcPct val="11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Maximum subsidy would be 15% of the project cost (20% for NER and Hill States). The balance amount of the total project cost is provided by Banks as term loan. </a:t>
            </a:r>
          </a:p>
          <a:p>
            <a:pPr algn="just">
              <a:lnSpc>
                <a:spcPct val="11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Existing well performing PMEGP/REGP/MUDRA units</a:t>
            </a:r>
          </a:p>
          <a:p>
            <a:pPr algn="just">
              <a:lnSpc>
                <a:spcPct val="11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Further financial assistance scheme for expansion/ upgrade the existing PMEGP/REGP/MUDRA units for manufacturing and Service/ Trading units from the year 2018-19</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4F9A75F5-0D10-E4B6-8911-E2012FC777C3}"/>
              </a:ext>
            </a:extLst>
          </p:cNvPr>
          <p:cNvPicPr>
            <a:picLocks noChangeAspect="1"/>
          </p:cNvPicPr>
          <p:nvPr/>
        </p:nvPicPr>
        <p:blipFill>
          <a:blip r:embed="rId3"/>
          <a:stretch>
            <a:fillRect/>
          </a:stretch>
        </p:blipFill>
        <p:spPr>
          <a:xfrm>
            <a:off x="723900" y="2310114"/>
            <a:ext cx="3113951" cy="2237772"/>
          </a:xfrm>
          <a:prstGeom prst="rect">
            <a:avLst/>
          </a:prstGeom>
        </p:spPr>
      </p:pic>
    </p:spTree>
    <p:extLst>
      <p:ext uri="{BB962C8B-B14F-4D97-AF65-F5344CB8AC3E}">
        <p14:creationId xmlns:p14="http://schemas.microsoft.com/office/powerpoint/2010/main" val="8442810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381293"/>
            <a:ext cx="10873740" cy="1680205"/>
          </a:xfrm>
        </p:spPr>
        <p:txBody>
          <a:bodyPr/>
          <a:lstStyle/>
          <a:p>
            <a:r>
              <a:rPr lang="en-US" sz="4000" dirty="0">
                <a:latin typeface="Times New Roman" panose="02020603050405020304" pitchFamily="18" charset="0"/>
                <a:cs typeface="Times New Roman" panose="02020603050405020304" pitchFamily="18" charset="0"/>
              </a:rPr>
              <a:t>2nd Loan for up-gradation of the existing PMEGP/REGP/ MUDRA units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4069976" y="2152073"/>
            <a:ext cx="7398124" cy="4704507"/>
          </a:xfrm>
        </p:spPr>
        <p:txBody>
          <a:bodyPr>
            <a:noAutofit/>
          </a:bodyPr>
          <a:lstStyle/>
          <a:p>
            <a:pPr algn="just">
              <a:lnSpc>
                <a:spcPct val="100000"/>
              </a:lnSpc>
              <a:spcBef>
                <a:spcPts val="0"/>
              </a:spcBef>
              <a:buClr>
                <a:schemeClr val="tx2"/>
              </a:buClr>
              <a:buFont typeface="Wingdings" panose="05000000000000000000" pitchFamily="2" charset="2"/>
              <a:buChar char="q"/>
            </a:pPr>
            <a:r>
              <a:rPr lang="en-US" sz="1550" dirty="0">
                <a:latin typeface="Times New Roman" panose="02020603050405020304" pitchFamily="18" charset="0"/>
                <a:cs typeface="Times New Roman" panose="02020603050405020304" pitchFamily="18" charset="0"/>
              </a:rPr>
              <a:t>Maximum subsidy would be 15% of the project cost (20%) for NER and Hill States) i.e. Rs. 15.00 lakhs in Non-NER and Rs. 20.00 Lakh for NER and Hill States. The balance amount of the total project cost shall be provided by Banks as term loan.</a:t>
            </a:r>
          </a:p>
          <a:p>
            <a:pPr algn="just">
              <a:lnSpc>
                <a:spcPct val="100000"/>
              </a:lnSpc>
              <a:spcBef>
                <a:spcPts val="0"/>
              </a:spcBef>
              <a:buClr>
                <a:schemeClr val="tx2"/>
              </a:buClr>
              <a:buFont typeface="Wingdings" panose="05000000000000000000" pitchFamily="2" charset="2"/>
              <a:buChar char="q"/>
            </a:pPr>
            <a:endParaRPr lang="en-US" sz="1550" dirty="0">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550" dirty="0">
                <a:latin typeface="Times New Roman" panose="02020603050405020304" pitchFamily="18" charset="0"/>
                <a:cs typeface="Times New Roman" panose="02020603050405020304" pitchFamily="18" charset="0"/>
              </a:rPr>
              <a:t>All existing units financed under PMEGP/MUDRA Scheme whose margin money claim has been adjusted and the first loan availed has been repaid in stipulated time are eligible to avail the benefits </a:t>
            </a:r>
          </a:p>
          <a:p>
            <a:pPr algn="just">
              <a:lnSpc>
                <a:spcPct val="100000"/>
              </a:lnSpc>
              <a:spcBef>
                <a:spcPts val="0"/>
              </a:spcBef>
              <a:buClr>
                <a:schemeClr val="tx2"/>
              </a:buClr>
              <a:buFont typeface="Wingdings" panose="05000000000000000000" pitchFamily="2" charset="2"/>
              <a:buChar char="q"/>
            </a:pPr>
            <a:endParaRPr lang="en-US" sz="1550" dirty="0">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550" dirty="0">
                <a:latin typeface="Times New Roman" panose="02020603050405020304" pitchFamily="18" charset="0"/>
                <a:cs typeface="Times New Roman" panose="02020603050405020304" pitchFamily="18" charset="0"/>
              </a:rPr>
              <a:t>The units should have been making profit for the last three years. </a:t>
            </a:r>
          </a:p>
          <a:p>
            <a:pPr algn="just">
              <a:lnSpc>
                <a:spcPct val="100000"/>
              </a:lnSpc>
              <a:spcBef>
                <a:spcPts val="0"/>
              </a:spcBef>
              <a:buClr>
                <a:schemeClr val="tx2"/>
              </a:buClr>
              <a:buFont typeface="Wingdings" panose="05000000000000000000" pitchFamily="2" charset="2"/>
              <a:buChar char="q"/>
            </a:pPr>
            <a:endParaRPr lang="en-US" sz="1550" dirty="0">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550" dirty="0">
                <a:latin typeface="Times New Roman" panose="02020603050405020304" pitchFamily="18" charset="0"/>
                <a:cs typeface="Times New Roman" panose="02020603050405020304" pitchFamily="18" charset="0"/>
              </a:rPr>
              <a:t>Beneficiary can apply to the same financing bank, which sanctioned the loan for their unit, or to any other financing bank, which is willing to extend credit facility for second loan</a:t>
            </a:r>
          </a:p>
          <a:p>
            <a:pPr algn="just">
              <a:lnSpc>
                <a:spcPct val="100000"/>
              </a:lnSpc>
              <a:spcBef>
                <a:spcPts val="0"/>
              </a:spcBef>
              <a:buClr>
                <a:schemeClr val="tx2"/>
              </a:buClr>
              <a:buFont typeface="Wingdings" panose="05000000000000000000" pitchFamily="2" charset="2"/>
              <a:buChar char="q"/>
            </a:pPr>
            <a:endParaRPr lang="en-US" sz="1550" dirty="0">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550" dirty="0">
                <a:latin typeface="Times New Roman" panose="02020603050405020304" pitchFamily="18" charset="0"/>
                <a:cs typeface="Times New Roman" panose="02020603050405020304" pitchFamily="18" charset="0"/>
              </a:rPr>
              <a:t>The 2nd loan should lead to additional employment generation. To submit the application under 2nd loan for up-gradation, the beneficiaries have to apply by filling application form on PMEGP e-Portal.</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61CD3BDF-FE30-EBFB-CBA3-3E47B22BD461}"/>
              </a:ext>
            </a:extLst>
          </p:cNvPr>
          <p:cNvPicPr>
            <a:picLocks noChangeAspect="1"/>
          </p:cNvPicPr>
          <p:nvPr/>
        </p:nvPicPr>
        <p:blipFill>
          <a:blip r:embed="rId3"/>
          <a:stretch>
            <a:fillRect/>
          </a:stretch>
        </p:blipFill>
        <p:spPr>
          <a:xfrm>
            <a:off x="723900" y="2310114"/>
            <a:ext cx="3113951" cy="2237772"/>
          </a:xfrm>
          <a:prstGeom prst="rect">
            <a:avLst/>
          </a:prstGeom>
        </p:spPr>
      </p:pic>
    </p:spTree>
    <p:extLst>
      <p:ext uri="{BB962C8B-B14F-4D97-AF65-F5344CB8AC3E}">
        <p14:creationId xmlns:p14="http://schemas.microsoft.com/office/powerpoint/2010/main" val="36065141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381293"/>
            <a:ext cx="10873740" cy="1680205"/>
          </a:xfrm>
        </p:spPr>
        <p:txBody>
          <a:bodyPr/>
          <a:lstStyle/>
          <a:p>
            <a:r>
              <a:rPr lang="en-US" sz="5400" dirty="0">
                <a:latin typeface="Times New Roman" panose="02020603050405020304" pitchFamily="18" charset="0"/>
                <a:cs typeface="Times New Roman" panose="02020603050405020304" pitchFamily="18" charset="0"/>
              </a:rPr>
              <a:t>Stand-Up India Scheme</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4069976" y="2152073"/>
            <a:ext cx="7398124" cy="4324633"/>
          </a:xfrm>
        </p:spPr>
        <p:txBody>
          <a:bodyPr>
            <a:noAutofit/>
          </a:bodyPr>
          <a:lstStyle/>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Stand-Up India is a scheme for financing SC/ST and/or Women Entrepreneurs.</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 objective of the Stand-Up India scheme is to facilitate bank loans between  10 lakh and  1 Crore to at least one Scheduled Caste (SC) or Scheduled Tribe (ST) borrower and at least one woman borrower per bank branch for setting up a Greenfield Project. This enterprise may be in manufacturing, services or the trading sector.</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Composite loan of 75% of the project cost inclusive of term loan and working capital. The stipulation of the loan being expected to cover 75% of the project cost would not apply if the borrower’s contribution along with convergence support from any other schemes exceeds 25% of the project cost.</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Besides primary security, the loan may be secured by collateral security or guarantee of Credit Guarantee Fund Scheme for Stand-Up India Loans (CGFSIL) wherever applicable.</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9BE9E6AB-BCD0-8444-A7DC-64573740FA70}"/>
              </a:ext>
            </a:extLst>
          </p:cNvPr>
          <p:cNvPicPr>
            <a:picLocks noChangeAspect="1"/>
          </p:cNvPicPr>
          <p:nvPr/>
        </p:nvPicPr>
        <p:blipFill>
          <a:blip r:embed="rId3"/>
          <a:stretch>
            <a:fillRect/>
          </a:stretch>
        </p:blipFill>
        <p:spPr>
          <a:xfrm>
            <a:off x="430567" y="2431355"/>
            <a:ext cx="3233819" cy="1941420"/>
          </a:xfrm>
          <a:prstGeom prst="rect">
            <a:avLst/>
          </a:prstGeom>
        </p:spPr>
      </p:pic>
    </p:spTree>
    <p:extLst>
      <p:ext uri="{BB962C8B-B14F-4D97-AF65-F5344CB8AC3E}">
        <p14:creationId xmlns:p14="http://schemas.microsoft.com/office/powerpoint/2010/main" val="728905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latin typeface="Times New Roman" panose="02020603050405020304" pitchFamily="18" charset="0"/>
                <a:cs typeface="Times New Roman" panose="02020603050405020304" pitchFamily="18" charset="0"/>
              </a:rPr>
              <a:t>Categories of Loan</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49215"/>
            <a:ext cx="4490827" cy="3934207"/>
          </a:xfrm>
        </p:spPr>
        <p:txBody>
          <a:bodyPr>
            <a:normAutofit/>
          </a:bodyPr>
          <a:lstStyle/>
          <a:p>
            <a:r>
              <a:rPr lang="en-US" sz="2800" b="1" dirty="0">
                <a:latin typeface="Times New Roman" panose="02020603050405020304" pitchFamily="18" charset="0"/>
                <a:cs typeface="Times New Roman" panose="02020603050405020304" pitchFamily="18" charset="0"/>
              </a:rPr>
              <a:t>Secured Loan</a:t>
            </a:r>
          </a:p>
          <a:p>
            <a:pPr marL="342900" indent="-342900"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Secured loan refers to loans where you have to pledge security to take loan.</a:t>
            </a:r>
          </a:p>
          <a:p>
            <a:pPr marL="342900" indent="-342900"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Secured loans have lower interest rates than unsecured loans because of the collateral involved. </a:t>
            </a:r>
          </a:p>
          <a:p>
            <a:pPr marL="342900" indent="-342900"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Loan amount linked to value of collateral.</a:t>
            </a:r>
          </a:p>
          <a:p>
            <a:pPr marL="342900" indent="-342900"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In case you default on your loan, the lender holds the right to seize your property to recover the loan dues</a:t>
            </a:r>
            <a:r>
              <a:rPr lang="en-US" dirty="0">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5397805" y="2339788"/>
            <a:ext cx="4490827" cy="3996960"/>
          </a:xfrm>
        </p:spPr>
        <p:txBody>
          <a:bodyPr>
            <a:normAutofit/>
          </a:bodyPr>
          <a:lstStyle/>
          <a:p>
            <a:r>
              <a:rPr lang="en-US" sz="2800" b="1" dirty="0">
                <a:latin typeface="Times New Roman" panose="02020603050405020304" pitchFamily="18" charset="0"/>
                <a:cs typeface="Times New Roman" panose="02020603050405020304" pitchFamily="18" charset="0"/>
              </a:rPr>
              <a:t>Unsecured Loan</a:t>
            </a:r>
          </a:p>
          <a:p>
            <a:pPr marL="342900" indent="-342900"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An unsecured loan is a loan where you don’t have to pledge collateral. </a:t>
            </a:r>
          </a:p>
          <a:p>
            <a:pPr marL="342900" indent="-342900"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Loan eligibility is based on creditworthiness, income, repayment capacity and credit score.</a:t>
            </a:r>
          </a:p>
          <a:p>
            <a:pPr marL="342900" indent="-342900"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Interest rates for unsecured loans are higher than secured loans because of the higher risks involved due to the absence of collateral.</a:t>
            </a:r>
          </a:p>
        </p:txBody>
      </p:sp>
      <p:pic>
        <p:nvPicPr>
          <p:cNvPr id="7" name="Picture 6">
            <a:extLst>
              <a:ext uri="{FF2B5EF4-FFF2-40B4-BE49-F238E27FC236}">
                <a16:creationId xmlns:a16="http://schemas.microsoft.com/office/drawing/2014/main" id="{81FD1617-149E-DCEC-4C4A-AAAB9437DFC7}"/>
              </a:ext>
            </a:extLst>
          </p:cNvPr>
          <p:cNvPicPr>
            <a:picLocks noChangeAspect="1"/>
          </p:cNvPicPr>
          <p:nvPr/>
        </p:nvPicPr>
        <p:blipFill>
          <a:blip r:embed="rId3"/>
          <a:stretch>
            <a:fillRect/>
          </a:stretch>
        </p:blipFill>
        <p:spPr>
          <a:xfrm>
            <a:off x="10002965" y="3429000"/>
            <a:ext cx="2189035" cy="2533904"/>
          </a:xfrm>
          <a:prstGeom prst="rect">
            <a:avLst/>
          </a:prstGeom>
        </p:spPr>
      </p:pic>
    </p:spTree>
    <p:extLst>
      <p:ext uri="{BB962C8B-B14F-4D97-AF65-F5344CB8AC3E}">
        <p14:creationId xmlns:p14="http://schemas.microsoft.com/office/powerpoint/2010/main" val="16277282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additive="base">
                                        <p:cTn id="4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381293"/>
            <a:ext cx="10873740" cy="1680205"/>
          </a:xfrm>
        </p:spPr>
        <p:txBody>
          <a:bodyPr/>
          <a:lstStyle/>
          <a:p>
            <a:r>
              <a:rPr lang="en-US" sz="6000" dirty="0">
                <a:latin typeface="Times New Roman" panose="02020603050405020304" pitchFamily="18" charset="0"/>
                <a:cs typeface="Times New Roman" panose="02020603050405020304" pitchFamily="18" charset="0"/>
              </a:rPr>
              <a:t>Stand-Up India Scheme</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4069976" y="2152073"/>
            <a:ext cx="7398124" cy="4192165"/>
          </a:xfrm>
        </p:spPr>
        <p:txBody>
          <a:bodyPr>
            <a:noAutofit/>
          </a:bodyPr>
          <a:lstStyle/>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 Scheme envisages 25% margin money which can be provided in convergence with eligible Central / State schemes. While such schemes can be drawn upon for availing admissible subsidies or for meeting margin money requirements, in all cases, the borrower shall be required to bring in minimum of 10% of the project cost as own contribution.</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The loan is repayable in 7 years with a maximum moratorium period of 18 months.</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Working capital limit generally to be sanctioned by way of Cash Credit limit. However working capital upto 10 lakh can be sanctioned by way of overdraft facility subject to the delegation of loaning power. </a:t>
            </a:r>
            <a:r>
              <a:rPr lang="en-US" sz="1600" dirty="0" err="1">
                <a:latin typeface="Times New Roman" panose="02020603050405020304" pitchFamily="18" charset="0"/>
                <a:cs typeface="Times New Roman" panose="02020603050405020304" pitchFamily="18" charset="0"/>
              </a:rPr>
              <a:t>Rupay</a:t>
            </a:r>
            <a:r>
              <a:rPr lang="en-US" sz="1600" dirty="0">
                <a:latin typeface="Times New Roman" panose="02020603050405020304" pitchFamily="18" charset="0"/>
                <a:cs typeface="Times New Roman" panose="02020603050405020304" pitchFamily="18" charset="0"/>
              </a:rPr>
              <a:t> debit card to be issued for convenience of the borrower.</a:t>
            </a:r>
          </a:p>
          <a:p>
            <a:pPr algn="just">
              <a:lnSpc>
                <a:spcPct val="110000"/>
              </a:lnSpc>
              <a:buClr>
                <a:schemeClr val="tx2"/>
              </a:buCl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Loans under the scheme are available for only green field project. Green field signifies, in this context, the first time venture of the beneficiary in the manufacturing or services or trading sector.</a:t>
            </a:r>
          </a:p>
          <a:p>
            <a:pPr algn="just">
              <a:lnSpc>
                <a:spcPct val="110000"/>
              </a:lnSpc>
              <a:buClr>
                <a:schemeClr val="tx2"/>
              </a:buClr>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a:p>
            <a:pPr algn="just">
              <a:lnSpc>
                <a:spcPct val="110000"/>
              </a:lnSpc>
              <a:buClr>
                <a:schemeClr val="tx2"/>
              </a:buClr>
              <a:buFont typeface="Wingdings" panose="05000000000000000000" pitchFamily="2" charset="2"/>
              <a:buChar char="q"/>
            </a:pPr>
            <a:endParaRPr lang="en-US" sz="1600" dirty="0">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grpSp>
      <p:pic>
        <p:nvPicPr>
          <p:cNvPr id="10242" name="Picture 2" descr="Stand-Up India Scheme: Objectives, Eligibility, Benefits &amp; How to Apply">
            <a:extLst>
              <a:ext uri="{FF2B5EF4-FFF2-40B4-BE49-F238E27FC236}">
                <a16:creationId xmlns:a16="http://schemas.microsoft.com/office/drawing/2014/main" id="{47514CE3-1ACB-21D3-A44C-5BE7F2A95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 y="2432901"/>
            <a:ext cx="3318400" cy="199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3073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381293"/>
            <a:ext cx="10873740" cy="1680205"/>
          </a:xfrm>
        </p:spPr>
        <p:txBody>
          <a:bodyPr/>
          <a:lstStyle/>
          <a:p>
            <a:r>
              <a:rPr lang="en-US" sz="4000" dirty="0">
                <a:latin typeface="Times New Roman" panose="02020603050405020304" pitchFamily="18" charset="0"/>
                <a:cs typeface="Times New Roman" panose="02020603050405020304" pitchFamily="18" charset="0"/>
              </a:rPr>
              <a:t>Pradhan Mantri MUDRA Yojana (PMMY)</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4069976" y="2152073"/>
            <a:ext cx="7398124" cy="4324633"/>
          </a:xfrm>
        </p:spPr>
        <p:txBody>
          <a:bodyPr>
            <a:noAutofit/>
          </a:bodyPr>
          <a:lstStyle/>
          <a:p>
            <a:pPr algn="just">
              <a:lnSpc>
                <a:spcPct val="110000"/>
              </a:lnSpc>
              <a:buClr>
                <a:schemeClr val="tx2"/>
              </a:buClr>
              <a:buFont typeface="Wingdings" panose="05000000000000000000" pitchFamily="2" charset="2"/>
              <a:buChar char="q"/>
            </a:pPr>
            <a:r>
              <a:rPr lang="en-US" sz="1500" b="0" i="0" dirty="0">
                <a:solidFill>
                  <a:srgbClr val="333333"/>
                </a:solidFill>
                <a:effectLst/>
                <a:latin typeface="Times New Roman" panose="02020603050405020304" pitchFamily="18" charset="0"/>
                <a:cs typeface="Times New Roman" panose="02020603050405020304" pitchFamily="18" charset="0"/>
              </a:rPr>
              <a:t>Pradhan Mantri MUDRA Yojana (PMMY) is a scheme launched by the Hon’ble Prime Minister on April 8, 2015 for providing loans up to 10 lakh to the non-corporate, non-farm small/micro enterprises. These loans are classified as MUDRA loans under PMMY</a:t>
            </a:r>
            <a:endParaRPr lang="en-US" sz="1500" b="1" dirty="0">
              <a:latin typeface="Times New Roman" panose="02020603050405020304" pitchFamily="18" charset="0"/>
              <a:cs typeface="Times New Roman" panose="02020603050405020304" pitchFamily="18" charset="0"/>
            </a:endParaRPr>
          </a:p>
          <a:p>
            <a:pPr algn="just">
              <a:lnSpc>
                <a:spcPct val="110000"/>
              </a:lnSpc>
              <a:buClr>
                <a:schemeClr val="tx2"/>
              </a:buClr>
              <a:buFont typeface="Wingdings" panose="05000000000000000000" pitchFamily="2" charset="2"/>
              <a:buChar char="q"/>
            </a:pPr>
            <a:r>
              <a:rPr lang="en-US" sz="1500" b="1" dirty="0">
                <a:latin typeface="Times New Roman" panose="02020603050405020304" pitchFamily="18" charset="0"/>
                <a:cs typeface="Times New Roman" panose="02020603050405020304" pitchFamily="18" charset="0"/>
              </a:rPr>
              <a:t>These loans are given by Commercial Banks, RRBs, Small Finance Banks, MFIs and NBFCs. The borrower can approach any of the lending institutions mentioned above or can apply online through this portal </a:t>
            </a:r>
            <a:r>
              <a:rPr lang="en-US" sz="1500" b="1" dirty="0">
                <a:latin typeface="Times New Roman" panose="02020603050405020304" pitchFamily="18" charset="0"/>
                <a:cs typeface="Times New Roman" panose="02020603050405020304" pitchFamily="18" charset="0"/>
                <a:hlinkClick r:id="rId3"/>
              </a:rPr>
              <a:t>www.udyamimitra.in</a:t>
            </a:r>
            <a:r>
              <a:rPr lang="en-US" sz="1500" b="1" dirty="0">
                <a:latin typeface="Times New Roman" panose="02020603050405020304" pitchFamily="18" charset="0"/>
                <a:cs typeface="Times New Roman" panose="02020603050405020304" pitchFamily="18" charset="0"/>
              </a:rPr>
              <a:t>.</a:t>
            </a:r>
          </a:p>
          <a:p>
            <a:pPr algn="just">
              <a:lnSpc>
                <a:spcPct val="110000"/>
              </a:lnSpc>
              <a:buClr>
                <a:schemeClr val="tx2"/>
              </a:buClr>
              <a:buFont typeface="Wingdings" panose="05000000000000000000" pitchFamily="2" charset="2"/>
              <a:buChar char="q"/>
            </a:pPr>
            <a:r>
              <a:rPr lang="en-US" sz="1500" b="0" i="0" dirty="0">
                <a:solidFill>
                  <a:srgbClr val="333333"/>
                </a:solidFill>
                <a:effectLst/>
                <a:latin typeface="Times New Roman" panose="02020603050405020304" pitchFamily="18" charset="0"/>
                <a:cs typeface="Times New Roman" panose="02020603050405020304" pitchFamily="18" charset="0"/>
              </a:rPr>
              <a:t>Under the aegis of PMMY, MUDRA has created three products namely '</a:t>
            </a:r>
            <a:r>
              <a:rPr lang="en-US" sz="1500" b="0" i="0" dirty="0" err="1">
                <a:solidFill>
                  <a:srgbClr val="333333"/>
                </a:solidFill>
                <a:effectLst/>
                <a:latin typeface="Times New Roman" panose="02020603050405020304" pitchFamily="18" charset="0"/>
                <a:cs typeface="Times New Roman" panose="02020603050405020304" pitchFamily="18" charset="0"/>
              </a:rPr>
              <a:t>Shishu</a:t>
            </a:r>
            <a:r>
              <a:rPr lang="en-US" sz="1500" b="0" i="0" dirty="0">
                <a:solidFill>
                  <a:srgbClr val="333333"/>
                </a:solidFill>
                <a:effectLst/>
                <a:latin typeface="Times New Roman" panose="02020603050405020304" pitchFamily="18" charset="0"/>
                <a:cs typeface="Times New Roman" panose="02020603050405020304" pitchFamily="18" charset="0"/>
              </a:rPr>
              <a:t>', 'Kishore' and 'Tarun' to signify the stage of growth / development and funding needs of the beneficiary micro unit / entrepreneur and also provide a reference point for the next phase of graduation / growth.</a:t>
            </a:r>
          </a:p>
          <a:p>
            <a:pPr marL="0" indent="0" algn="just">
              <a:lnSpc>
                <a:spcPct val="100000"/>
              </a:lnSpc>
              <a:spcBef>
                <a:spcPts val="0"/>
              </a:spcBef>
              <a:buClr>
                <a:schemeClr val="tx2"/>
              </a:buClr>
              <a:buNone/>
            </a:pPr>
            <a:endParaRPr lang="en-US" sz="1500" b="1" dirty="0">
              <a:latin typeface="Times New Roman" panose="02020603050405020304" pitchFamily="18" charset="0"/>
              <a:cs typeface="Times New Roman" panose="02020603050405020304" pitchFamily="18" charset="0"/>
            </a:endParaRPr>
          </a:p>
          <a:p>
            <a:pPr marL="402336" lvl="1" indent="0" algn="just">
              <a:lnSpc>
                <a:spcPct val="100000"/>
              </a:lnSpc>
              <a:spcBef>
                <a:spcPts val="0"/>
              </a:spcBef>
              <a:buClr>
                <a:schemeClr val="tx2"/>
              </a:buClr>
              <a:buNone/>
            </a:pPr>
            <a:r>
              <a:rPr lang="en-US" sz="1500" dirty="0">
                <a:latin typeface="Times New Roman" panose="02020603050405020304" pitchFamily="18" charset="0"/>
                <a:cs typeface="Times New Roman" panose="02020603050405020304" pitchFamily="18" charset="0"/>
              </a:rPr>
              <a:t>The financial limit for these schemes are:-</a:t>
            </a:r>
          </a:p>
          <a:p>
            <a:pPr marL="745236" lvl="1" indent="-342900" algn="just">
              <a:lnSpc>
                <a:spcPct val="100000"/>
              </a:lnSpc>
              <a:spcBef>
                <a:spcPts val="0"/>
              </a:spcBef>
              <a:buClr>
                <a:schemeClr val="tx2"/>
              </a:buClr>
              <a:buAutoNum type="alphaLcPeriod"/>
            </a:pPr>
            <a:r>
              <a:rPr lang="en-US" sz="1500" dirty="0" err="1">
                <a:latin typeface="Times New Roman" panose="02020603050405020304" pitchFamily="18" charset="0"/>
                <a:cs typeface="Times New Roman" panose="02020603050405020304" pitchFamily="18" charset="0"/>
              </a:rPr>
              <a:t>Shishu</a:t>
            </a:r>
            <a:r>
              <a:rPr lang="en-US" sz="1500" dirty="0">
                <a:latin typeface="Times New Roman" panose="02020603050405020304" pitchFamily="18" charset="0"/>
                <a:cs typeface="Times New Roman" panose="02020603050405020304" pitchFamily="18" charset="0"/>
              </a:rPr>
              <a:t> : covering loans upto  50,000/-</a:t>
            </a:r>
          </a:p>
          <a:p>
            <a:pPr marL="745236" lvl="1" indent="-342900" algn="just">
              <a:lnSpc>
                <a:spcPct val="100000"/>
              </a:lnSpc>
              <a:spcBef>
                <a:spcPts val="0"/>
              </a:spcBef>
              <a:buClr>
                <a:schemeClr val="tx2"/>
              </a:buClr>
              <a:buAutoNum type="alphaLcPeriod"/>
            </a:pPr>
            <a:r>
              <a:rPr lang="en-US" sz="1500" dirty="0">
                <a:latin typeface="Times New Roman" panose="02020603050405020304" pitchFamily="18" charset="0"/>
                <a:cs typeface="Times New Roman" panose="02020603050405020304" pitchFamily="18" charset="0"/>
              </a:rPr>
              <a:t>Kishor : covering loans above  50,000/- and upto  5 lakh</a:t>
            </a:r>
          </a:p>
          <a:p>
            <a:pPr marL="745236" lvl="1" indent="-342900" algn="just">
              <a:lnSpc>
                <a:spcPct val="100000"/>
              </a:lnSpc>
              <a:spcBef>
                <a:spcPts val="0"/>
              </a:spcBef>
              <a:buClr>
                <a:schemeClr val="tx2"/>
              </a:buClr>
              <a:buAutoNum type="alphaLcPeriod"/>
            </a:pPr>
            <a:r>
              <a:rPr lang="en-US" sz="1500" dirty="0">
                <a:latin typeface="Times New Roman" panose="02020603050405020304" pitchFamily="18" charset="0"/>
                <a:cs typeface="Times New Roman" panose="02020603050405020304" pitchFamily="18" charset="0"/>
              </a:rPr>
              <a:t>Tarun : covering loans above  5 lakh to  10 lakh</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0F52E904-C4E0-4931-9A69-FADB682719A9}"/>
              </a:ext>
            </a:extLst>
          </p:cNvPr>
          <p:cNvPicPr>
            <a:picLocks noChangeAspect="1"/>
          </p:cNvPicPr>
          <p:nvPr/>
        </p:nvPicPr>
        <p:blipFill>
          <a:blip r:embed="rId4"/>
          <a:stretch>
            <a:fillRect/>
          </a:stretch>
        </p:blipFill>
        <p:spPr>
          <a:xfrm>
            <a:off x="594360" y="2752191"/>
            <a:ext cx="3143250" cy="1571625"/>
          </a:xfrm>
          <a:prstGeom prst="rect">
            <a:avLst/>
          </a:prstGeom>
        </p:spPr>
      </p:pic>
    </p:spTree>
    <p:extLst>
      <p:ext uri="{BB962C8B-B14F-4D97-AF65-F5344CB8AC3E}">
        <p14:creationId xmlns:p14="http://schemas.microsoft.com/office/powerpoint/2010/main" val="317790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381293"/>
            <a:ext cx="10873740" cy="1680205"/>
          </a:xfrm>
        </p:spPr>
        <p:txBody>
          <a:bodyPr/>
          <a:lstStyle/>
          <a:p>
            <a:r>
              <a:rPr lang="en-US" sz="4000" dirty="0">
                <a:latin typeface="Times New Roman" panose="02020603050405020304" pitchFamily="18" charset="0"/>
                <a:cs typeface="Times New Roman" panose="02020603050405020304" pitchFamily="18" charset="0"/>
              </a:rPr>
              <a:t>Startup India Seed Fund Scheme (SISFS) </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636311" y="1916402"/>
            <a:ext cx="7961329" cy="4701214"/>
          </a:xfrm>
        </p:spPr>
        <p:txBody>
          <a:bodyPr>
            <a:noAutofit/>
          </a:bodyPr>
          <a:lstStyle/>
          <a:p>
            <a:pPr algn="just">
              <a:lnSpc>
                <a:spcPct val="100000"/>
              </a:lnSpc>
              <a:spcBef>
                <a:spcPts val="0"/>
              </a:spcBef>
              <a:buClr>
                <a:schemeClr val="tx2"/>
              </a:buClr>
              <a:buFont typeface="Wingdings" panose="05000000000000000000" pitchFamily="2" charset="2"/>
              <a:buChar char="q"/>
            </a:pPr>
            <a:r>
              <a:rPr lang="en-US" sz="1600" b="0" i="0" dirty="0">
                <a:solidFill>
                  <a:srgbClr val="333333"/>
                </a:solidFill>
                <a:effectLst/>
                <a:latin typeface="Times New Roman" panose="02020603050405020304" pitchFamily="18" charset="0"/>
                <a:cs typeface="Times New Roman" panose="02020603050405020304" pitchFamily="18" charset="0"/>
              </a:rPr>
              <a:t>Startup India Seed Fund Scheme (SISFS) provides financial assistance to startups for proof of concept, prototype development, product trials, market-entry, and commercialization. Eligible startups can apply for the scheme on the Startup India portal. The Seed Fund will be disbursed to selected startups through eligible incubators across India.</a:t>
            </a:r>
          </a:p>
          <a:p>
            <a:pPr algn="just">
              <a:lnSpc>
                <a:spcPct val="100000"/>
              </a:lnSpc>
              <a:spcBef>
                <a:spcPts val="0"/>
              </a:spcBef>
              <a:buClr>
                <a:schemeClr val="tx2"/>
              </a:buClr>
              <a:buFont typeface="Wingdings" panose="05000000000000000000" pitchFamily="2" charset="2"/>
              <a:buChar char="q"/>
            </a:pPr>
            <a:endParaRPr lang="en-US" sz="1600" b="0" i="0" dirty="0">
              <a:solidFill>
                <a:srgbClr val="333333"/>
              </a:solidFill>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600" b="0" i="0" dirty="0">
                <a:solidFill>
                  <a:srgbClr val="333333"/>
                </a:solidFill>
                <a:effectLst/>
                <a:latin typeface="Times New Roman" panose="02020603050405020304" pitchFamily="18" charset="0"/>
                <a:cs typeface="Times New Roman" panose="02020603050405020304" pitchFamily="18" charset="0"/>
              </a:rPr>
              <a:t>Up to Rs. 20 Lakhs as grant for validation of Proof of Concept, or prototype development, or product trials. The grant shall be disbursed in milestone-based installments. These milestones can be related to development of prototype, product testing, building a product ready for market launch, </a:t>
            </a:r>
            <a:r>
              <a:rPr lang="en-US" sz="1600" b="0" i="0" dirty="0" err="1">
                <a:solidFill>
                  <a:srgbClr val="333333"/>
                </a:solidFill>
                <a:effectLst/>
                <a:latin typeface="Times New Roman" panose="02020603050405020304" pitchFamily="18" charset="0"/>
                <a:cs typeface="Times New Roman" panose="02020603050405020304" pitchFamily="18" charset="0"/>
              </a:rPr>
              <a:t>etc</a:t>
            </a:r>
            <a:endParaRPr lang="en-US" sz="1600" b="0" i="0" dirty="0">
              <a:solidFill>
                <a:srgbClr val="333333"/>
              </a:solidFill>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endParaRPr lang="en-US" sz="1600" b="0" i="0" dirty="0">
              <a:solidFill>
                <a:srgbClr val="333333"/>
              </a:solidFill>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600" b="0" i="0" dirty="0">
                <a:solidFill>
                  <a:srgbClr val="333333"/>
                </a:solidFill>
                <a:effectLst/>
                <a:latin typeface="Times New Roman" panose="02020603050405020304" pitchFamily="18" charset="0"/>
                <a:cs typeface="Times New Roman" panose="02020603050405020304" pitchFamily="18" charset="0"/>
              </a:rPr>
              <a:t>Up to Rs. 50 Lakhs of investment for market entry, commercialization, or scaling up through convertible debentures or debt or debt-linked instruments</a:t>
            </a:r>
          </a:p>
          <a:p>
            <a:pPr algn="just">
              <a:lnSpc>
                <a:spcPct val="100000"/>
              </a:lnSpc>
              <a:spcBef>
                <a:spcPts val="0"/>
              </a:spcBef>
              <a:buClr>
                <a:schemeClr val="tx2"/>
              </a:buClr>
              <a:buFont typeface="Wingdings" panose="05000000000000000000" pitchFamily="2" charset="2"/>
              <a:buChar char="q"/>
            </a:pPr>
            <a:endParaRPr lang="en-US" sz="1600" b="0" i="0" dirty="0">
              <a:solidFill>
                <a:srgbClr val="333333"/>
              </a:solidFill>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600" b="0" i="0" dirty="0">
                <a:solidFill>
                  <a:srgbClr val="333333"/>
                </a:solidFill>
                <a:effectLst/>
                <a:latin typeface="Times New Roman" panose="02020603050405020304" pitchFamily="18" charset="0"/>
                <a:cs typeface="Times New Roman" panose="02020603050405020304" pitchFamily="18" charset="0"/>
              </a:rPr>
              <a:t>A startup applicant can avail seed support in the form of grant and debt/convertible debentures each once as per the guidelines of the scheme.</a:t>
            </a:r>
          </a:p>
          <a:p>
            <a:pPr algn="just">
              <a:lnSpc>
                <a:spcPct val="100000"/>
              </a:lnSpc>
              <a:spcBef>
                <a:spcPts val="0"/>
              </a:spcBef>
              <a:buClr>
                <a:schemeClr val="tx2"/>
              </a:buClr>
              <a:buFont typeface="Wingdings" panose="05000000000000000000" pitchFamily="2" charset="2"/>
              <a:buChar char="q"/>
            </a:pPr>
            <a:endParaRPr lang="en-US" sz="1600" b="0" i="0" dirty="0">
              <a:solidFill>
                <a:srgbClr val="333333"/>
              </a:solidFill>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600" b="0" i="0" dirty="0">
                <a:solidFill>
                  <a:srgbClr val="333333"/>
                </a:solidFill>
                <a:effectLst/>
                <a:latin typeface="Times New Roman" panose="02020603050405020304" pitchFamily="18" charset="0"/>
                <a:cs typeface="Times New Roman" panose="02020603050405020304" pitchFamily="18" charset="0"/>
              </a:rPr>
              <a:t>Individual entrepreneurs are not eligible to apply for support under the scheme. Only DPIIT recognized startups can apply for the SISFS</a:t>
            </a:r>
            <a:r>
              <a:rPr lang="en-US" sz="1600" dirty="0">
                <a:solidFill>
                  <a:srgbClr val="333333"/>
                </a:solidFill>
                <a:latin typeface="Times New Roman" panose="02020603050405020304" pitchFamily="18" charset="0"/>
                <a:cs typeface="Times New Roman" panose="02020603050405020304" pitchFamily="18" charset="0"/>
              </a:rPr>
              <a:t>.</a:t>
            </a:r>
          </a:p>
          <a:p>
            <a:pPr algn="just">
              <a:lnSpc>
                <a:spcPct val="100000"/>
              </a:lnSpc>
              <a:spcBef>
                <a:spcPts val="0"/>
              </a:spcBef>
              <a:buClr>
                <a:schemeClr val="tx2"/>
              </a:buClr>
              <a:buFont typeface="Wingdings" panose="05000000000000000000" pitchFamily="2" charset="2"/>
              <a:buChar char="q"/>
            </a:pPr>
            <a:endParaRPr lang="en-US" sz="1600" b="0" i="0" dirty="0">
              <a:solidFill>
                <a:srgbClr val="333333"/>
              </a:solidFill>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endParaRPr lang="en-US" sz="1600" b="1" dirty="0">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431AD693-CF02-B098-F404-52B22532B801}"/>
              </a:ext>
            </a:extLst>
          </p:cNvPr>
          <p:cNvPicPr>
            <a:picLocks noChangeAspect="1"/>
          </p:cNvPicPr>
          <p:nvPr/>
        </p:nvPicPr>
        <p:blipFill>
          <a:blip r:embed="rId3"/>
          <a:stretch>
            <a:fillRect/>
          </a:stretch>
        </p:blipFill>
        <p:spPr>
          <a:xfrm>
            <a:off x="756472" y="2500573"/>
            <a:ext cx="2417133" cy="2224843"/>
          </a:xfrm>
          <a:prstGeom prst="rect">
            <a:avLst/>
          </a:prstGeom>
        </p:spPr>
      </p:pic>
    </p:spTree>
    <p:extLst>
      <p:ext uri="{BB962C8B-B14F-4D97-AF65-F5344CB8AC3E}">
        <p14:creationId xmlns:p14="http://schemas.microsoft.com/office/powerpoint/2010/main" val="41207093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381293"/>
            <a:ext cx="10873740" cy="1680205"/>
          </a:xfrm>
        </p:spPr>
        <p:txBody>
          <a:bodyPr/>
          <a:lstStyle/>
          <a:p>
            <a:r>
              <a:rPr lang="en-US" sz="4000" dirty="0">
                <a:latin typeface="Times New Roman" panose="02020603050405020304" pitchFamily="18" charset="0"/>
                <a:cs typeface="Times New Roman" panose="02020603050405020304" pitchFamily="18" charset="0"/>
              </a:rPr>
              <a:t>Startup India Seed Fund Scheme (SISFS) </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374796" y="2152073"/>
            <a:ext cx="8093304" cy="4324633"/>
          </a:xfrm>
        </p:spPr>
        <p:txBody>
          <a:bodyPr>
            <a:noAutofit/>
          </a:bodyPr>
          <a:lstStyle/>
          <a:p>
            <a:pPr algn="just">
              <a:lnSpc>
                <a:spcPct val="100000"/>
              </a:lnSpc>
              <a:spcBef>
                <a:spcPts val="0"/>
              </a:spcBef>
              <a:buClr>
                <a:schemeClr val="tx2"/>
              </a:buClr>
              <a:buFont typeface="Wingdings" panose="05000000000000000000" pitchFamily="2" charset="2"/>
              <a:buChar char="q"/>
            </a:pPr>
            <a:r>
              <a:rPr lang="en-US" sz="1800" b="0" i="0" dirty="0">
                <a:effectLst/>
                <a:latin typeface="Times New Roman" panose="02020603050405020304" pitchFamily="18" charset="0"/>
                <a:cs typeface="Times New Roman" panose="02020603050405020304" pitchFamily="18" charset="0"/>
              </a:rPr>
              <a:t>SISFS is a sector agnostic scheme, which means that startups from any sector can apply for the scheme. However, preference would be given to startups creating innovative solutions in sectors such as social impact, waste management, water management, financial inclusion, education, agriculture, food processing, biotechnology, healthcare, energy, mobility, defense, space, railways, oil and gas, textiles, etc. This list of sectors is indicative and not exhaustive.</a:t>
            </a:r>
          </a:p>
          <a:p>
            <a:pPr algn="just">
              <a:lnSpc>
                <a:spcPct val="100000"/>
              </a:lnSpc>
              <a:spcBef>
                <a:spcPts val="0"/>
              </a:spcBef>
              <a:buClr>
                <a:schemeClr val="tx2"/>
              </a:buClr>
              <a:buFont typeface="Wingdings" panose="05000000000000000000" pitchFamily="2" charset="2"/>
              <a:buChar char="q"/>
            </a:pPr>
            <a:endParaRPr lang="en-US" sz="1800" b="0" i="0" dirty="0">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800" b="0" i="0" dirty="0">
                <a:effectLst/>
                <a:latin typeface="Times New Roman" panose="02020603050405020304" pitchFamily="18" charset="0"/>
                <a:cs typeface="Times New Roman" panose="02020603050405020304" pitchFamily="18" charset="0"/>
              </a:rPr>
              <a:t>Seed fund shall strictly not be used by startups for creation of any facilities and shall be utilized for the purpose it has been granted for. A grant can be used for validation of Proof of Concept, or prototype development, or product trials. A debt/ convertible debenture can be used for Market entry, Commercialization, or Scaling up.</a:t>
            </a:r>
          </a:p>
          <a:p>
            <a:pPr algn="just">
              <a:lnSpc>
                <a:spcPct val="100000"/>
              </a:lnSpc>
              <a:spcBef>
                <a:spcPts val="0"/>
              </a:spcBef>
              <a:buClr>
                <a:schemeClr val="tx2"/>
              </a:buClr>
              <a:buFont typeface="Wingdings" panose="05000000000000000000" pitchFamily="2" charset="2"/>
              <a:buChar char="q"/>
            </a:pPr>
            <a:endParaRPr lang="en-US" sz="1800" b="0" i="0" dirty="0">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endParaRPr lang="en-US" sz="1600" b="0" i="0" dirty="0">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endParaRPr lang="en-US" sz="1800" b="1" dirty="0">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822126F3-C176-EF77-7501-D4B4B88EA822}"/>
              </a:ext>
            </a:extLst>
          </p:cNvPr>
          <p:cNvPicPr>
            <a:picLocks noChangeAspect="1"/>
          </p:cNvPicPr>
          <p:nvPr/>
        </p:nvPicPr>
        <p:blipFill>
          <a:blip r:embed="rId3"/>
          <a:stretch>
            <a:fillRect/>
          </a:stretch>
        </p:blipFill>
        <p:spPr>
          <a:xfrm>
            <a:off x="623323" y="2334718"/>
            <a:ext cx="2417133" cy="2224843"/>
          </a:xfrm>
          <a:prstGeom prst="rect">
            <a:avLst/>
          </a:prstGeom>
        </p:spPr>
      </p:pic>
    </p:spTree>
    <p:extLst>
      <p:ext uri="{BB962C8B-B14F-4D97-AF65-F5344CB8AC3E}">
        <p14:creationId xmlns:p14="http://schemas.microsoft.com/office/powerpoint/2010/main" val="22544922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381293"/>
            <a:ext cx="10873740" cy="1680205"/>
          </a:xfrm>
        </p:spPr>
        <p:txBody>
          <a:bodyPr/>
          <a:lstStyle/>
          <a:p>
            <a:r>
              <a:rPr lang="en-US" sz="4000" dirty="0">
                <a:latin typeface="Times New Roman" panose="02020603050405020304" pitchFamily="18" charset="0"/>
                <a:cs typeface="Times New Roman" panose="02020603050405020304" pitchFamily="18" charset="0"/>
              </a:rPr>
              <a:t>Startup India Seed Fund Scheme (SISFS) </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327662" y="2152073"/>
            <a:ext cx="8140438" cy="4324633"/>
          </a:xfrm>
        </p:spPr>
        <p:txBody>
          <a:bodyPr>
            <a:noAutofit/>
          </a:bodyPr>
          <a:lstStyle/>
          <a:p>
            <a:pPr marL="0" indent="0" algn="just">
              <a:lnSpc>
                <a:spcPct val="100000"/>
              </a:lnSpc>
              <a:spcBef>
                <a:spcPts val="0"/>
              </a:spcBef>
              <a:buClr>
                <a:schemeClr val="tx2"/>
              </a:buClr>
              <a:buNone/>
            </a:pPr>
            <a:r>
              <a:rPr lang="en-US" b="1" i="0" dirty="0">
                <a:effectLst/>
                <a:latin typeface="Times New Roman" panose="02020603050405020304" pitchFamily="18" charset="0"/>
                <a:cs typeface="Times New Roman" panose="02020603050405020304" pitchFamily="18" charset="0"/>
              </a:rPr>
              <a:t>Application Process</a:t>
            </a:r>
          </a:p>
          <a:p>
            <a:pPr marL="0" indent="0" algn="just">
              <a:lnSpc>
                <a:spcPct val="100000"/>
              </a:lnSpc>
              <a:spcBef>
                <a:spcPts val="0"/>
              </a:spcBef>
              <a:buClr>
                <a:schemeClr val="tx2"/>
              </a:buClr>
              <a:buNone/>
            </a:pPr>
            <a:endParaRPr lang="en-US" b="1" i="0" dirty="0">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550" b="0" i="0" dirty="0">
                <a:solidFill>
                  <a:srgbClr val="333333"/>
                </a:solidFill>
                <a:effectLst/>
                <a:latin typeface="Times New Roman" panose="02020603050405020304" pitchFamily="18" charset="0"/>
                <a:cs typeface="Times New Roman" panose="02020603050405020304" pitchFamily="18" charset="0"/>
              </a:rPr>
              <a:t>An online call for applications is hosted on an ongoing basis on the Startup India portal will be opened soon. DPIIT-recognized startups can login using the credentials used during the startup recognition process to apply for the scheme.</a:t>
            </a:r>
            <a:endParaRPr lang="en-US" sz="1550" dirty="0">
              <a:solidFill>
                <a:srgbClr val="333333"/>
              </a:solidFill>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endParaRPr lang="en-US" sz="1550" b="0" i="0" dirty="0">
              <a:solidFill>
                <a:srgbClr val="333333"/>
              </a:solidFill>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550" b="0" i="0" dirty="0">
                <a:solidFill>
                  <a:srgbClr val="333333"/>
                </a:solidFill>
                <a:effectLst/>
                <a:latin typeface="Times New Roman" panose="02020603050405020304" pitchFamily="18" charset="0"/>
                <a:cs typeface="Times New Roman" panose="02020603050405020304" pitchFamily="18" charset="0"/>
              </a:rPr>
              <a:t>The application submission is completely online, and no physical submission of documents is required.</a:t>
            </a:r>
          </a:p>
          <a:p>
            <a:pPr algn="just">
              <a:lnSpc>
                <a:spcPct val="100000"/>
              </a:lnSpc>
              <a:spcBef>
                <a:spcPts val="0"/>
              </a:spcBef>
              <a:buClr>
                <a:schemeClr val="tx2"/>
              </a:buClr>
              <a:buFont typeface="Wingdings" panose="05000000000000000000" pitchFamily="2" charset="2"/>
              <a:buChar char="q"/>
            </a:pPr>
            <a:endParaRPr lang="en-US" sz="1550" b="0" i="0" dirty="0">
              <a:solidFill>
                <a:srgbClr val="333333"/>
              </a:solidFill>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550" b="0" i="0" dirty="0">
                <a:solidFill>
                  <a:srgbClr val="333333"/>
                </a:solidFill>
                <a:effectLst/>
                <a:latin typeface="Times New Roman" panose="02020603050405020304" pitchFamily="18" charset="0"/>
                <a:cs typeface="Times New Roman" panose="02020603050405020304" pitchFamily="18" charset="0"/>
              </a:rPr>
              <a:t>you can apply to the SISFS again after 3 months of receiving a rejection. This buffer time is given to ensure that you have worked on the feedback received from incubators and are ready to be considered again.</a:t>
            </a:r>
          </a:p>
          <a:p>
            <a:pPr algn="just">
              <a:lnSpc>
                <a:spcPct val="100000"/>
              </a:lnSpc>
              <a:spcBef>
                <a:spcPts val="0"/>
              </a:spcBef>
              <a:buClr>
                <a:schemeClr val="tx2"/>
              </a:buClr>
              <a:buFont typeface="Wingdings" panose="05000000000000000000" pitchFamily="2" charset="2"/>
              <a:buChar char="q"/>
            </a:pPr>
            <a:endParaRPr lang="en-US" sz="1550" b="0" i="0" dirty="0">
              <a:solidFill>
                <a:srgbClr val="333333"/>
              </a:solidFill>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550" b="0" i="0" dirty="0">
                <a:solidFill>
                  <a:srgbClr val="333333"/>
                </a:solidFill>
                <a:effectLst/>
                <a:latin typeface="Times New Roman" panose="02020603050405020304" pitchFamily="18" charset="0"/>
                <a:cs typeface="Times New Roman" panose="02020603050405020304" pitchFamily="18" charset="0"/>
              </a:rPr>
              <a:t>There are no application fees for the scheme. Even after the selection of a startup by an incubator for assistance under this scheme, the startup shall not be charged any fees. The incubator or any of its staff members shall not charge any fee in cash or in kind from applicants or beneficiaries under the scheme for any process of selection, disbursement, incubation, or monitoring</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711AE2FF-0A80-8D4C-DB2F-2B812B42B5A0}"/>
              </a:ext>
            </a:extLst>
          </p:cNvPr>
          <p:cNvPicPr>
            <a:picLocks noChangeAspect="1"/>
          </p:cNvPicPr>
          <p:nvPr/>
        </p:nvPicPr>
        <p:blipFill>
          <a:blip r:embed="rId3"/>
          <a:stretch>
            <a:fillRect/>
          </a:stretch>
        </p:blipFill>
        <p:spPr>
          <a:xfrm>
            <a:off x="623323" y="2334718"/>
            <a:ext cx="2417133" cy="2224843"/>
          </a:xfrm>
          <a:prstGeom prst="rect">
            <a:avLst/>
          </a:prstGeom>
        </p:spPr>
      </p:pic>
    </p:spTree>
    <p:extLst>
      <p:ext uri="{BB962C8B-B14F-4D97-AF65-F5344CB8AC3E}">
        <p14:creationId xmlns:p14="http://schemas.microsoft.com/office/powerpoint/2010/main" val="33953754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381293"/>
            <a:ext cx="10873740" cy="1680205"/>
          </a:xfrm>
        </p:spPr>
        <p:txBody>
          <a:bodyPr/>
          <a:lstStyle/>
          <a:p>
            <a:r>
              <a:rPr lang="en-US" sz="4000" dirty="0">
                <a:latin typeface="Times New Roman" panose="02020603050405020304" pitchFamily="18" charset="0"/>
                <a:cs typeface="Times New Roman" panose="02020603050405020304" pitchFamily="18" charset="0"/>
              </a:rPr>
              <a:t>Startup India Seed Fund Scheme (SISFS) </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247972" y="1897549"/>
            <a:ext cx="8074451" cy="4324633"/>
          </a:xfrm>
        </p:spPr>
        <p:txBody>
          <a:bodyPr>
            <a:noAutofit/>
          </a:bodyPr>
          <a:lstStyle/>
          <a:p>
            <a:pPr marL="0" indent="0" algn="just">
              <a:lnSpc>
                <a:spcPct val="100000"/>
              </a:lnSpc>
              <a:spcBef>
                <a:spcPts val="0"/>
              </a:spcBef>
              <a:buClr>
                <a:schemeClr val="tx2"/>
              </a:buClr>
              <a:buNone/>
            </a:pPr>
            <a:r>
              <a:rPr lang="en-US" sz="1400" b="1" i="0" dirty="0">
                <a:effectLst/>
                <a:latin typeface="Times New Roman" panose="02020603050405020304" pitchFamily="18" charset="0"/>
                <a:cs typeface="Times New Roman" panose="02020603050405020304" pitchFamily="18" charset="0"/>
              </a:rPr>
              <a:t>Eligibility Criteria</a:t>
            </a:r>
          </a:p>
          <a:p>
            <a:pPr marL="0" indent="0" algn="just">
              <a:lnSpc>
                <a:spcPct val="100000"/>
              </a:lnSpc>
              <a:spcBef>
                <a:spcPts val="0"/>
              </a:spcBef>
              <a:buClr>
                <a:schemeClr val="tx2"/>
              </a:buClr>
              <a:buNone/>
            </a:pPr>
            <a:endParaRPr lang="en-US" sz="1400" b="1" i="0" dirty="0">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400" b="0" i="0" dirty="0">
                <a:effectLst/>
                <a:latin typeface="Times New Roman" panose="02020603050405020304" pitchFamily="18" charset="0"/>
                <a:cs typeface="Times New Roman" panose="02020603050405020304" pitchFamily="18" charset="0"/>
              </a:rPr>
              <a:t>A startup, recognized by DPIIT, incorporated not more than 2 years ago at the time of application.</a:t>
            </a:r>
          </a:p>
          <a:p>
            <a:pPr algn="just">
              <a:lnSpc>
                <a:spcPct val="100000"/>
              </a:lnSpc>
              <a:spcBef>
                <a:spcPts val="0"/>
              </a:spcBef>
              <a:buClr>
                <a:schemeClr val="tx2"/>
              </a:buClr>
              <a:buFont typeface="Wingdings" panose="05000000000000000000" pitchFamily="2" charset="2"/>
              <a:buChar char="q"/>
            </a:pPr>
            <a:endParaRPr lang="en-US" sz="1400" b="0" i="0" dirty="0">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400" b="0" i="0" dirty="0">
                <a:effectLst/>
                <a:latin typeface="Times New Roman" panose="02020603050405020304" pitchFamily="18" charset="0"/>
                <a:cs typeface="Times New Roman" panose="02020603050405020304" pitchFamily="18" charset="0"/>
              </a:rPr>
              <a:t>The startup must have a business idea to develop a product or a service with a market fit, viable commercialization, and scope of scaling.</a:t>
            </a:r>
          </a:p>
          <a:p>
            <a:pPr algn="just">
              <a:lnSpc>
                <a:spcPct val="100000"/>
              </a:lnSpc>
              <a:spcBef>
                <a:spcPts val="0"/>
              </a:spcBef>
              <a:buClr>
                <a:schemeClr val="tx2"/>
              </a:buClr>
              <a:buFont typeface="Wingdings" panose="05000000000000000000" pitchFamily="2" charset="2"/>
              <a:buChar char="q"/>
            </a:pPr>
            <a:endParaRPr lang="en-US" sz="1400" b="0" i="0" dirty="0">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400" b="0" i="0" dirty="0">
                <a:effectLst/>
                <a:latin typeface="Times New Roman" panose="02020603050405020304" pitchFamily="18" charset="0"/>
                <a:cs typeface="Times New Roman" panose="02020603050405020304" pitchFamily="18" charset="0"/>
              </a:rPr>
              <a:t>The startup should be using technology in its core product or service, or business model, or distribution model, or methodology to solve the problem being targeted.</a:t>
            </a:r>
          </a:p>
          <a:p>
            <a:pPr algn="just">
              <a:lnSpc>
                <a:spcPct val="100000"/>
              </a:lnSpc>
              <a:spcBef>
                <a:spcPts val="0"/>
              </a:spcBef>
              <a:buClr>
                <a:schemeClr val="tx2"/>
              </a:buClr>
              <a:buFont typeface="Wingdings" panose="05000000000000000000" pitchFamily="2" charset="2"/>
              <a:buChar char="q"/>
            </a:pPr>
            <a:endParaRPr lang="en-US" sz="1400" b="0" i="0" dirty="0">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400" b="0" i="0" dirty="0">
                <a:effectLst/>
                <a:latin typeface="Times New Roman" panose="02020603050405020304" pitchFamily="18" charset="0"/>
                <a:cs typeface="Times New Roman" panose="02020603050405020304" pitchFamily="18" charset="0"/>
              </a:rPr>
              <a:t>Preference would be given to startups creating innovative solutions in sectors such as social impact, waste management, water management, financial inclusion, education, agriculture, food processing, biotechnology, healthcare, energy, mobility, </a:t>
            </a:r>
            <a:r>
              <a:rPr lang="en-US" sz="1400" b="0" i="0" dirty="0" err="1">
                <a:effectLst/>
                <a:latin typeface="Times New Roman" panose="02020603050405020304" pitchFamily="18" charset="0"/>
                <a:cs typeface="Times New Roman" panose="02020603050405020304" pitchFamily="18" charset="0"/>
              </a:rPr>
              <a:t>defence</a:t>
            </a:r>
            <a:r>
              <a:rPr lang="en-US" sz="1400" b="0" i="0" dirty="0">
                <a:effectLst/>
                <a:latin typeface="Times New Roman" panose="02020603050405020304" pitchFamily="18" charset="0"/>
                <a:cs typeface="Times New Roman" panose="02020603050405020304" pitchFamily="18" charset="0"/>
              </a:rPr>
              <a:t>, space, railways, oil and gas, textiles, etc.</a:t>
            </a:r>
          </a:p>
          <a:p>
            <a:pPr algn="just">
              <a:lnSpc>
                <a:spcPct val="100000"/>
              </a:lnSpc>
              <a:spcBef>
                <a:spcPts val="0"/>
              </a:spcBef>
              <a:buClr>
                <a:schemeClr val="tx2"/>
              </a:buClr>
              <a:buFont typeface="Wingdings" panose="05000000000000000000" pitchFamily="2" charset="2"/>
              <a:buChar char="q"/>
            </a:pPr>
            <a:endParaRPr lang="en-US" sz="1400" b="0" i="0" dirty="0">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400" b="0" i="0" dirty="0">
                <a:effectLst/>
                <a:latin typeface="Times New Roman" panose="02020603050405020304" pitchFamily="18" charset="0"/>
                <a:cs typeface="Times New Roman" panose="02020603050405020304" pitchFamily="18" charset="0"/>
              </a:rPr>
              <a:t>Startup should not have received more than Rs 10 lakh of monetary support under any other Central or State Government scheme. This does not include prize money from competitions and grand challenges, subsidized working space, founder monthly allowance, access to labs, or access to prototyping facility.</a:t>
            </a:r>
          </a:p>
          <a:p>
            <a:pPr algn="just">
              <a:lnSpc>
                <a:spcPct val="100000"/>
              </a:lnSpc>
              <a:spcBef>
                <a:spcPts val="0"/>
              </a:spcBef>
              <a:buClr>
                <a:schemeClr val="tx2"/>
              </a:buClr>
              <a:buFont typeface="Wingdings" panose="05000000000000000000" pitchFamily="2" charset="2"/>
              <a:buChar char="q"/>
            </a:pPr>
            <a:endParaRPr lang="en-US" sz="1400" b="0" i="0" dirty="0">
              <a:effectLst/>
              <a:latin typeface="Times New Roman" panose="02020603050405020304" pitchFamily="18" charset="0"/>
              <a:cs typeface="Times New Roman" panose="02020603050405020304" pitchFamily="18" charset="0"/>
            </a:endParaRPr>
          </a:p>
          <a:p>
            <a:pPr algn="just">
              <a:lnSpc>
                <a:spcPct val="100000"/>
              </a:lnSpc>
              <a:spcBef>
                <a:spcPts val="0"/>
              </a:spcBef>
              <a:buClr>
                <a:schemeClr val="tx2"/>
              </a:buClr>
              <a:buFont typeface="Wingdings" panose="05000000000000000000" pitchFamily="2" charset="2"/>
              <a:buChar char="q"/>
            </a:pPr>
            <a:r>
              <a:rPr lang="en-US" sz="1400" b="0" i="0" dirty="0">
                <a:effectLst/>
                <a:latin typeface="Times New Roman" panose="02020603050405020304" pitchFamily="18" charset="0"/>
                <a:cs typeface="Times New Roman" panose="02020603050405020304" pitchFamily="18" charset="0"/>
              </a:rPr>
              <a:t>Shareholding by Indian promoters in the startup should be at least 51% at the time of application to the incubator for the scheme, as per Companies Act, 2013 and SEBI (ICDR) Regulations, 2018.</a:t>
            </a:r>
          </a:p>
          <a:p>
            <a:pPr marL="0" indent="0" algn="just">
              <a:lnSpc>
                <a:spcPct val="100000"/>
              </a:lnSpc>
              <a:spcBef>
                <a:spcPts val="0"/>
              </a:spcBef>
              <a:buClr>
                <a:schemeClr val="tx2"/>
              </a:buClr>
              <a:buNone/>
            </a:pPr>
            <a:endParaRPr lang="en-US" sz="1200" b="0" i="0" dirty="0">
              <a:effectLst/>
              <a:latin typeface="Times New Roman" panose="02020603050405020304" pitchFamily="18" charset="0"/>
              <a:cs typeface="Times New Roman" panose="02020603050405020304" pitchFamily="18" charset="0"/>
            </a:endParaRPr>
          </a:p>
          <a:p>
            <a:pPr marL="0" indent="0" algn="just">
              <a:lnSpc>
                <a:spcPct val="100000"/>
              </a:lnSpc>
              <a:spcBef>
                <a:spcPts val="0"/>
              </a:spcBef>
              <a:buClr>
                <a:schemeClr val="tx2"/>
              </a:buClr>
              <a:buNone/>
            </a:pPr>
            <a:endParaRPr lang="en-US" sz="1400" b="1" dirty="0">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latin typeface="Times New Roman" panose="020206030504050203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0A013DF4-15EB-DFCC-A790-9B40D16F30C9}"/>
              </a:ext>
            </a:extLst>
          </p:cNvPr>
          <p:cNvPicPr>
            <a:picLocks noChangeAspect="1"/>
          </p:cNvPicPr>
          <p:nvPr/>
        </p:nvPicPr>
        <p:blipFill>
          <a:blip r:embed="rId3"/>
          <a:stretch>
            <a:fillRect/>
          </a:stretch>
        </p:blipFill>
        <p:spPr>
          <a:xfrm>
            <a:off x="623323" y="2334718"/>
            <a:ext cx="2417133" cy="2224843"/>
          </a:xfrm>
          <a:prstGeom prst="rect">
            <a:avLst/>
          </a:prstGeom>
        </p:spPr>
      </p:pic>
    </p:spTree>
    <p:extLst>
      <p:ext uri="{BB962C8B-B14F-4D97-AF65-F5344CB8AC3E}">
        <p14:creationId xmlns:p14="http://schemas.microsoft.com/office/powerpoint/2010/main" val="35426200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6309904" y="411479"/>
            <a:ext cx="5486400" cy="3291840"/>
          </a:xfrm>
        </p:spPr>
        <p:txBody>
          <a:bodyPr/>
          <a:lstStyle/>
          <a:p>
            <a:r>
              <a:rPr lang="en-US" dirty="0"/>
              <a:t>Loan Eligibility Criteria</a:t>
            </a:r>
          </a:p>
        </p:txBody>
      </p:sp>
      <p:pic>
        <p:nvPicPr>
          <p:cNvPr id="5" name="Picture 4">
            <a:extLst>
              <a:ext uri="{FF2B5EF4-FFF2-40B4-BE49-F238E27FC236}">
                <a16:creationId xmlns:a16="http://schemas.microsoft.com/office/drawing/2014/main" id="{7DB95710-C620-9BAB-77C6-7256FF8395C1}"/>
              </a:ext>
            </a:extLst>
          </p:cNvPr>
          <p:cNvPicPr>
            <a:picLocks noChangeAspect="1"/>
          </p:cNvPicPr>
          <p:nvPr/>
        </p:nvPicPr>
        <p:blipFill>
          <a:blip r:embed="rId3"/>
          <a:stretch>
            <a:fillRect/>
          </a:stretch>
        </p:blipFill>
        <p:spPr>
          <a:xfrm>
            <a:off x="8440853" y="4036978"/>
            <a:ext cx="3355451" cy="2624239"/>
          </a:xfrm>
          <a:prstGeom prst="rect">
            <a:avLst/>
          </a:prstGeom>
        </p:spPr>
      </p:pic>
    </p:spTree>
    <p:extLst>
      <p:ext uri="{BB962C8B-B14F-4D97-AF65-F5344CB8AC3E}">
        <p14:creationId xmlns:p14="http://schemas.microsoft.com/office/powerpoint/2010/main" val="2313813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latin typeface="Times New Roman" panose="02020603050405020304" pitchFamily="18" charset="0"/>
                <a:cs typeface="Times New Roman" panose="02020603050405020304" pitchFamily="18" charset="0"/>
              </a:rPr>
              <a:t>LOAN ELIGIBILITY CRITERIA</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39788"/>
            <a:ext cx="4712746" cy="4312024"/>
          </a:xfrm>
        </p:spPr>
        <p:txBody>
          <a:bodyPr>
            <a:normAutofit/>
          </a:bodyPr>
          <a:lstStyle/>
          <a:p>
            <a:pPr algn="ctr"/>
            <a:r>
              <a:rPr lang="en-US" sz="2800" b="1" dirty="0">
                <a:latin typeface="Times New Roman" panose="02020603050405020304" pitchFamily="18" charset="0"/>
                <a:cs typeface="Times New Roman" panose="02020603050405020304" pitchFamily="18" charset="0"/>
              </a:rPr>
              <a:t>PERSONAL LOANS</a:t>
            </a:r>
          </a:p>
          <a:p>
            <a:pPr marL="285750" indent="-285750" algn="just">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Salaried employees, self-employed professionals, self-employed non professionals, and business owners</a:t>
            </a:r>
          </a:p>
          <a:p>
            <a:pPr marL="285750" indent="-285750" algn="just">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Minimum 21 years at loan application and maximum 60 years at loan maturity </a:t>
            </a:r>
            <a:endParaRPr lang="en-US" sz="1700" dirty="0">
              <a:latin typeface="Times New Roman" panose="02020603050405020304" pitchFamily="18" charset="0"/>
              <a:cs typeface="Times New Roman" panose="02020603050405020304" pitchFamily="18" charset="0"/>
            </a:endParaRPr>
          </a:p>
          <a:p>
            <a:pPr marL="285750" indent="-285750" algn="just">
              <a:buClr>
                <a:schemeClr val="tx2"/>
              </a:buClr>
              <a:buFont typeface="Wingdings" panose="05000000000000000000" pitchFamily="2" charset="2"/>
              <a:buChar char="q"/>
            </a:pPr>
            <a:r>
              <a:rPr lang="en-IN" sz="1700" i="0" dirty="0">
                <a:effectLst/>
                <a:latin typeface="Times New Roman" panose="02020603050405020304" pitchFamily="18" charset="0"/>
                <a:cs typeface="Times New Roman" panose="02020603050405020304" pitchFamily="18" charset="0"/>
              </a:rPr>
              <a:t>Minimum </a:t>
            </a:r>
            <a:r>
              <a:rPr lang="en-IN" sz="1700" i="0" dirty="0">
                <a:solidFill>
                  <a:srgbClr val="000000"/>
                </a:solidFill>
                <a:effectLst/>
                <a:latin typeface="Times New Roman" panose="02020603050405020304" pitchFamily="18" charset="0"/>
                <a:cs typeface="Times New Roman" panose="02020603050405020304" pitchFamily="18" charset="0"/>
              </a:rPr>
              <a:t>Monthly income should be RS. </a:t>
            </a:r>
            <a:r>
              <a:rPr lang="en-IN" sz="1700" i="0" dirty="0">
                <a:effectLst/>
                <a:latin typeface="Times New Roman" panose="02020603050405020304" pitchFamily="18" charset="0"/>
                <a:cs typeface="Times New Roman" panose="02020603050405020304" pitchFamily="18" charset="0"/>
              </a:rPr>
              <a:t>20,000 </a:t>
            </a:r>
            <a:endParaRPr lang="en-US" sz="1700" i="0" dirty="0">
              <a:effectLst/>
              <a:latin typeface="Times New Roman" panose="02020603050405020304" pitchFamily="18" charset="0"/>
              <a:cs typeface="Times New Roman" panose="02020603050405020304" pitchFamily="18" charset="0"/>
            </a:endParaRPr>
          </a:p>
          <a:p>
            <a:pPr marL="285750" indent="-285750" algn="just">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2 years continuous job or 3 years continuity in business</a:t>
            </a:r>
          </a:p>
          <a:p>
            <a:pPr marL="285750" indent="-285750" algn="just">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 Last 2 years IT returns</a:t>
            </a:r>
            <a:endParaRPr lang="en-US" sz="1700" dirty="0">
              <a:latin typeface="Times New Roman" panose="02020603050405020304" pitchFamily="18" charset="0"/>
              <a:cs typeface="Times New Roman" panose="02020603050405020304" pitchFamily="18" charset="0"/>
            </a:endParaRPr>
          </a:p>
          <a:p>
            <a:pPr marL="285750" indent="-285750" algn="just">
              <a:buClr>
                <a:schemeClr val="tx2"/>
              </a:buClr>
              <a:buFont typeface="Wingdings" panose="05000000000000000000" pitchFamily="2" charset="2"/>
              <a:buChar char="q"/>
            </a:pPr>
            <a:r>
              <a:rPr lang="en-US" sz="1700" dirty="0">
                <a:solidFill>
                  <a:srgbClr val="212529"/>
                </a:solidFill>
                <a:latin typeface="Times New Roman" panose="02020603050405020304" pitchFamily="18" charset="0"/>
                <a:cs typeface="Times New Roman" panose="02020603050405020304" pitchFamily="18" charset="0"/>
              </a:rPr>
              <a:t>CIBIL Score </a:t>
            </a:r>
            <a:r>
              <a:rPr lang="en-IN" sz="1700" i="0" dirty="0">
                <a:effectLst/>
                <a:latin typeface="Times New Roman" panose="02020603050405020304" pitchFamily="18" charset="0"/>
                <a:cs typeface="Times New Roman" panose="02020603050405020304" pitchFamily="18" charset="0"/>
              </a:rPr>
              <a:t>700 &amp; above</a:t>
            </a:r>
            <a:endParaRPr lang="en-US" sz="1700" dirty="0">
              <a:solidFill>
                <a:srgbClr val="212529"/>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5881898" y="2277035"/>
            <a:ext cx="4920573" cy="3996960"/>
          </a:xfrm>
        </p:spPr>
        <p:txBody>
          <a:bodyPr>
            <a:normAutofit/>
          </a:bodyPr>
          <a:lstStyle/>
          <a:p>
            <a:pPr algn="ctr"/>
            <a:r>
              <a:rPr lang="en-US" sz="2800" b="1" dirty="0">
                <a:latin typeface="Times New Roman" panose="02020603050405020304" pitchFamily="18" charset="0"/>
                <a:cs typeface="Times New Roman" panose="02020603050405020304" pitchFamily="18" charset="0"/>
              </a:rPr>
              <a:t>GOLD LOANS</a:t>
            </a:r>
          </a:p>
          <a:p>
            <a:pPr marL="285750" indent="-285750" algn="just">
              <a:buClr>
                <a:schemeClr val="tx2"/>
              </a:buCl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The applicant should be aged above 18 years</a:t>
            </a:r>
          </a:p>
          <a:p>
            <a:pPr marL="285750" indent="-285750" algn="just">
              <a:buClr>
                <a:schemeClr val="tx2"/>
              </a:buCl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The applicant should have the gold of 18 to 22-carat purity to pledge for the loan. If gold coins are pledged, then the purity should be 24 carats.</a:t>
            </a:r>
          </a:p>
          <a:p>
            <a:pPr marL="285750" indent="-285750" algn="just">
              <a:buClr>
                <a:schemeClr val="tx2"/>
              </a:buCl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If the loan is availed for agricultural purposes, proof of landholding should be available</a:t>
            </a:r>
          </a:p>
        </p:txBody>
      </p:sp>
    </p:spTree>
    <p:extLst>
      <p:ext uri="{BB962C8B-B14F-4D97-AF65-F5344CB8AC3E}">
        <p14:creationId xmlns:p14="http://schemas.microsoft.com/office/powerpoint/2010/main" val="10094683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87556"/>
            <a:ext cx="9778365" cy="1494596"/>
          </a:xfrm>
        </p:spPr>
        <p:txBody>
          <a:bodyPr/>
          <a:lstStyle/>
          <a:p>
            <a:r>
              <a:rPr lang="en-US" dirty="0">
                <a:latin typeface="Times New Roman" panose="02020603050405020304" pitchFamily="18" charset="0"/>
                <a:cs typeface="Times New Roman" panose="02020603050405020304" pitchFamily="18" charset="0"/>
              </a:rPr>
              <a:t>LOAN ELIGIBILITY CRITERIA</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49215"/>
            <a:ext cx="10203342" cy="4312024"/>
          </a:xfrm>
        </p:spPr>
        <p:txBody>
          <a:bodyPr>
            <a:normAutofit/>
          </a:bodyPr>
          <a:lstStyle/>
          <a:p>
            <a:pPr algn="l">
              <a:lnSpc>
                <a:spcPct val="120000"/>
              </a:lnSpc>
              <a:spcBef>
                <a:spcPts val="0"/>
              </a:spcBef>
            </a:pPr>
            <a:r>
              <a:rPr lang="en-IN" sz="2400" b="1" i="0" dirty="0">
                <a:solidFill>
                  <a:srgbClr val="000000"/>
                </a:solidFill>
                <a:effectLst/>
                <a:latin typeface="Times New Roman" panose="02020603050405020304" pitchFamily="18" charset="0"/>
                <a:cs typeface="Times New Roman" panose="02020603050405020304" pitchFamily="18" charset="0"/>
              </a:rPr>
              <a:t>Loan Against Property</a:t>
            </a:r>
          </a:p>
          <a:p>
            <a:pPr marL="285750" indent="-285750" algn="just">
              <a:lnSpc>
                <a:spcPct val="120000"/>
              </a:lnSpc>
              <a:spcBef>
                <a:spcPts val="0"/>
              </a:spcBef>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Age: Minimum 21 years and maximum 65 years.</a:t>
            </a:r>
          </a:p>
          <a:p>
            <a:pPr marL="285750" indent="-285750" algn="just">
              <a:lnSpc>
                <a:spcPct val="120000"/>
              </a:lnSpc>
              <a:spcBef>
                <a:spcPts val="0"/>
              </a:spcBef>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Both self-employed individuals and salaried persons with a regular source of income are eligible for a Loan Against Property.</a:t>
            </a:r>
          </a:p>
          <a:p>
            <a:pPr marL="285750" indent="-285750" algn="just">
              <a:lnSpc>
                <a:spcPct val="120000"/>
              </a:lnSpc>
              <a:spcBef>
                <a:spcPts val="0"/>
              </a:spcBef>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The applicant should have unencumbered property in their name. The property can be residential, commercial, or industrial. </a:t>
            </a:r>
          </a:p>
          <a:p>
            <a:pPr marL="285750" indent="-285750" algn="just">
              <a:lnSpc>
                <a:spcPct val="120000"/>
              </a:lnSpc>
              <a:spcBef>
                <a:spcPts val="0"/>
              </a:spcBef>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Agricultural land is not acceptable as security for the loan. </a:t>
            </a:r>
          </a:p>
          <a:p>
            <a:pPr marL="285750" indent="-285750" algn="just">
              <a:lnSpc>
                <a:spcPct val="120000"/>
              </a:lnSpc>
              <a:spcBef>
                <a:spcPts val="0"/>
              </a:spcBef>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Some of the banks do not consider a property that is let out on rent or lease to third parties. </a:t>
            </a:r>
          </a:p>
          <a:p>
            <a:pPr marL="285750" indent="-285750" algn="just">
              <a:lnSpc>
                <a:spcPct val="120000"/>
              </a:lnSpc>
              <a:spcBef>
                <a:spcPts val="0"/>
              </a:spcBef>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Some lending institutions sanction loan against vacant residential plots</a:t>
            </a:r>
          </a:p>
          <a:p>
            <a:pPr marL="285750" indent="-285750" algn="just">
              <a:lnSpc>
                <a:spcPct val="120000"/>
              </a:lnSpc>
              <a:spcBef>
                <a:spcPts val="0"/>
              </a:spcBef>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The margin requirement for Loan Against Property can be 10% to 50% of the market value of the property.</a:t>
            </a:r>
          </a:p>
          <a:p>
            <a:pPr marL="285750" indent="-285750" algn="just">
              <a:lnSpc>
                <a:spcPct val="120000"/>
              </a:lnSpc>
              <a:spcBef>
                <a:spcPts val="0"/>
              </a:spcBef>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The take-home pay norms come into effect. Usually, one should have a take-home pay of 50% after accounting for all the EMIs including the proposed one for the Loan against Property. Hence, it is imperative for the borrowers to declare their current obligations.</a:t>
            </a:r>
          </a:p>
        </p:txBody>
      </p:sp>
    </p:spTree>
    <p:extLst>
      <p:ext uri="{BB962C8B-B14F-4D97-AF65-F5344CB8AC3E}">
        <p14:creationId xmlns:p14="http://schemas.microsoft.com/office/powerpoint/2010/main" val="2763360035"/>
      </p:ext>
    </p:extLst>
  </p:cSld>
  <p:clrMapOvr>
    <a:masterClrMapping/>
  </p:clrMapOvr>
  <p:transition spd="slow">
    <p:comb/>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551507"/>
            <a:ext cx="9778365" cy="1494596"/>
          </a:xfrm>
        </p:spPr>
        <p:txBody>
          <a:bodyPr/>
          <a:lstStyle/>
          <a:p>
            <a:r>
              <a:rPr lang="en-US" dirty="0">
                <a:latin typeface="Times New Roman" panose="02020603050405020304" pitchFamily="18" charset="0"/>
                <a:cs typeface="Times New Roman" panose="02020603050405020304" pitchFamily="18" charset="0"/>
              </a:rPr>
              <a:t>LOAN ELIGIBILITY CRITERIA</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39788"/>
            <a:ext cx="10203342" cy="4312024"/>
          </a:xfrm>
        </p:spPr>
        <p:txBody>
          <a:bodyPr>
            <a:normAutofit/>
          </a:bodyPr>
          <a:lstStyle/>
          <a:p>
            <a:pPr algn="l">
              <a:lnSpc>
                <a:spcPct val="110000"/>
              </a:lnSpc>
              <a:spcBef>
                <a:spcPts val="0"/>
              </a:spcBef>
            </a:pPr>
            <a:r>
              <a:rPr lang="en-IN" sz="2400" b="1" i="0" dirty="0">
                <a:solidFill>
                  <a:srgbClr val="000000"/>
                </a:solidFill>
                <a:effectLst/>
                <a:latin typeface="Times New Roman" panose="02020603050405020304" pitchFamily="18" charset="0"/>
                <a:cs typeface="Times New Roman" panose="02020603050405020304" pitchFamily="18" charset="0"/>
              </a:rPr>
              <a:t>HOME LOANS</a:t>
            </a:r>
          </a:p>
          <a:p>
            <a:pPr marL="285750" indent="-285750" algn="just">
              <a:lnSpc>
                <a:spcPct val="110000"/>
              </a:lnSpc>
              <a:spcBef>
                <a:spcPts val="0"/>
              </a:spcBef>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Salaried employees can submit salary slips for the last three months and furnish a bank statement for the past six months where their salary is credited. Self-employed professionals should submit the statement of accounts for one year where they receive the credits for the services rendered by them.</a:t>
            </a:r>
          </a:p>
          <a:p>
            <a:pPr marL="285750" indent="-285750" algn="just">
              <a:lnSpc>
                <a:spcPct val="110000"/>
              </a:lnSpc>
              <a:spcBef>
                <a:spcPts val="0"/>
              </a:spcBef>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It is possible that an applicant might have pre-existing personal loans, vehicle loans, and other loans for which they might be paying instalments. You have to account for these instalments as well while calculating Home Loan eligibility.</a:t>
            </a:r>
          </a:p>
          <a:p>
            <a:pPr marL="285750" indent="-285750" algn="just">
              <a:lnSpc>
                <a:spcPct val="110000"/>
              </a:lnSpc>
              <a:spcBef>
                <a:spcPts val="0"/>
              </a:spcBef>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The value of the property you purchase is important. The financing bank needs to determine the cost of the project it is going to finance. Banks usually finance up to 75% - 90% of the value of the property (also known as LTV or Loan to Value Ratio) with the balance being your contribution or margin as they call it.</a:t>
            </a:r>
          </a:p>
          <a:p>
            <a:pPr marL="285750" indent="-285750" algn="just">
              <a:lnSpc>
                <a:spcPct val="110000"/>
              </a:lnSpc>
              <a:spcBef>
                <a:spcPts val="0"/>
              </a:spcBef>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The minimum age of the borrower at the time of home loan application should be 21. The age at the time of maturity should generally be 65 years. Some banks stretch this limit to 70 years. </a:t>
            </a:r>
          </a:p>
          <a:p>
            <a:pPr marL="285750" indent="-285750" algn="just">
              <a:lnSpc>
                <a:spcPct val="110000"/>
              </a:lnSpc>
              <a:spcBef>
                <a:spcPts val="0"/>
              </a:spcBef>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The prime security for any home loan is a mortgage of the land and building they have financed. You have to create the mortgage and register the same with the respective registering authorities.</a:t>
            </a:r>
          </a:p>
          <a:p>
            <a:pPr marL="285750" indent="-285750" algn="just">
              <a:lnSpc>
                <a:spcPct val="110000"/>
              </a:lnSpc>
              <a:spcBef>
                <a:spcPts val="0"/>
              </a:spcBef>
              <a:buFont typeface="Wingdings" panose="05000000000000000000" pitchFamily="2" charset="2"/>
              <a:buChar char="q"/>
            </a:pPr>
            <a:endParaRPr lang="en-US" sz="170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75227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latin typeface="Times New Roman" panose="02020603050405020304" pitchFamily="18" charset="0"/>
                <a:cs typeface="Times New Roman" panose="02020603050405020304" pitchFamily="18" charset="0"/>
              </a:rPr>
              <a:t>Different Types of Loans</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39788"/>
            <a:ext cx="4712746" cy="3934207"/>
          </a:xfrm>
        </p:spPr>
        <p:txBody>
          <a:bodyPr>
            <a:normAutofit fontScale="92500" lnSpcReduction="20000"/>
          </a:bodyPr>
          <a:lstStyle/>
          <a:p>
            <a:r>
              <a:rPr lang="en-US" sz="2800" b="1" dirty="0">
                <a:latin typeface="Times New Roman" panose="02020603050405020304" pitchFamily="18" charset="0"/>
                <a:cs typeface="Times New Roman" panose="02020603050405020304" pitchFamily="18" charset="0"/>
              </a:rPr>
              <a:t>Secured Loan</a:t>
            </a:r>
          </a:p>
          <a:p>
            <a:pPr marL="342900" indent="-342900" algn="just">
              <a:buClr>
                <a:schemeClr val="tx2"/>
              </a:buClr>
              <a:buFont typeface="Wingdings" panose="05000000000000000000" pitchFamily="2" charset="2"/>
              <a:buChar char="q"/>
            </a:pPr>
            <a:r>
              <a:rPr lang="en-IN" sz="1600" b="1" i="0" dirty="0">
                <a:solidFill>
                  <a:srgbClr val="212529"/>
                </a:solidFill>
                <a:effectLst/>
                <a:latin typeface="Times New Roman" panose="02020603050405020304" pitchFamily="18" charset="0"/>
                <a:cs typeface="Times New Roman" panose="02020603050405020304" pitchFamily="18" charset="0"/>
              </a:rPr>
              <a:t>Home Loan</a:t>
            </a:r>
          </a:p>
          <a:p>
            <a:pPr marL="342900" indent="-342900" algn="just">
              <a:buClr>
                <a:schemeClr val="tx2"/>
              </a:buClr>
              <a:buFont typeface="Wingdings" panose="05000000000000000000" pitchFamily="2" charset="2"/>
              <a:buChar char="q"/>
            </a:pPr>
            <a:r>
              <a:rPr lang="en-IN" sz="1600" b="1" i="0" dirty="0">
                <a:solidFill>
                  <a:srgbClr val="212529"/>
                </a:solidFill>
                <a:effectLst/>
                <a:latin typeface="Times New Roman" panose="02020603050405020304" pitchFamily="18" charset="0"/>
                <a:cs typeface="Times New Roman" panose="02020603050405020304" pitchFamily="18" charset="0"/>
              </a:rPr>
              <a:t>Gold Loan</a:t>
            </a:r>
          </a:p>
          <a:p>
            <a:pPr marL="342900" indent="-342900" algn="just">
              <a:buClr>
                <a:schemeClr val="tx2"/>
              </a:buClr>
              <a:buFont typeface="Wingdings" panose="05000000000000000000" pitchFamily="2" charset="2"/>
              <a:buChar char="q"/>
            </a:pPr>
            <a:r>
              <a:rPr lang="en-IN" sz="1600" b="1" i="0" dirty="0">
                <a:solidFill>
                  <a:srgbClr val="212529"/>
                </a:solidFill>
                <a:effectLst/>
                <a:latin typeface="Times New Roman" panose="02020603050405020304" pitchFamily="18" charset="0"/>
                <a:cs typeface="Times New Roman" panose="02020603050405020304" pitchFamily="18" charset="0"/>
              </a:rPr>
              <a:t>Loan Against Property </a:t>
            </a:r>
          </a:p>
          <a:p>
            <a:pPr marL="342900" indent="-342900" algn="just">
              <a:buClr>
                <a:schemeClr val="tx2"/>
              </a:buClr>
              <a:buFont typeface="Wingdings" panose="05000000000000000000" pitchFamily="2" charset="2"/>
              <a:buChar char="q"/>
            </a:pPr>
            <a:r>
              <a:rPr lang="en-IN" sz="1600" b="1" i="0" dirty="0">
                <a:solidFill>
                  <a:srgbClr val="212529"/>
                </a:solidFill>
                <a:effectLst/>
                <a:latin typeface="Times New Roman" panose="02020603050405020304" pitchFamily="18" charset="0"/>
                <a:cs typeface="Times New Roman" panose="02020603050405020304" pitchFamily="18" charset="0"/>
              </a:rPr>
              <a:t>Loan Against Insurance Policies</a:t>
            </a:r>
          </a:p>
          <a:p>
            <a:pPr marL="342900" indent="-342900" algn="just">
              <a:buClr>
                <a:schemeClr val="tx2"/>
              </a:buClr>
              <a:buFont typeface="Wingdings" panose="05000000000000000000" pitchFamily="2" charset="2"/>
              <a:buChar char="q"/>
            </a:pPr>
            <a:r>
              <a:rPr lang="en-US" sz="1600" b="1" i="0" dirty="0">
                <a:solidFill>
                  <a:srgbClr val="212529"/>
                </a:solidFill>
                <a:effectLst/>
                <a:latin typeface="Times New Roman" panose="02020603050405020304" pitchFamily="18" charset="0"/>
                <a:cs typeface="Times New Roman" panose="02020603050405020304" pitchFamily="18" charset="0"/>
              </a:rPr>
              <a:t>Loan Against Mutual Funds and Shares</a:t>
            </a:r>
          </a:p>
          <a:p>
            <a:pPr marL="342900" indent="-342900" algn="just">
              <a:buClr>
                <a:schemeClr val="tx2"/>
              </a:buClr>
              <a:buFont typeface="Wingdings" panose="05000000000000000000" pitchFamily="2" charset="2"/>
              <a:buChar char="q"/>
            </a:pPr>
            <a:r>
              <a:rPr lang="en-IN" sz="1600" b="1" dirty="0">
                <a:solidFill>
                  <a:srgbClr val="212529"/>
                </a:solidFill>
                <a:latin typeface="Times New Roman" panose="02020603050405020304" pitchFamily="18" charset="0"/>
                <a:cs typeface="Times New Roman" panose="02020603050405020304" pitchFamily="18" charset="0"/>
              </a:rPr>
              <a:t>Loan Against PF/EPF</a:t>
            </a:r>
          </a:p>
          <a:p>
            <a:pPr marL="342900" indent="-342900" algn="just">
              <a:buClr>
                <a:schemeClr val="tx2"/>
              </a:buClr>
              <a:buFont typeface="Wingdings" panose="05000000000000000000" pitchFamily="2" charset="2"/>
              <a:buChar char="q"/>
            </a:pPr>
            <a:r>
              <a:rPr lang="en-IN" sz="1600" b="1" dirty="0">
                <a:solidFill>
                  <a:srgbClr val="212529"/>
                </a:solidFill>
                <a:latin typeface="Times New Roman" panose="02020603050405020304" pitchFamily="18" charset="0"/>
                <a:cs typeface="Times New Roman" panose="02020603050405020304" pitchFamily="18" charset="0"/>
              </a:rPr>
              <a:t>Loan Against Fixed Deposit</a:t>
            </a:r>
          </a:p>
          <a:p>
            <a:pPr marL="342900" indent="-342900" algn="just">
              <a:buClr>
                <a:schemeClr val="tx2"/>
              </a:buClr>
              <a:buFont typeface="Wingdings" panose="05000000000000000000" pitchFamily="2" charset="2"/>
              <a:buChar char="q"/>
            </a:pPr>
            <a:r>
              <a:rPr lang="en-IN" sz="1600" b="1" dirty="0">
                <a:solidFill>
                  <a:srgbClr val="212529"/>
                </a:solidFill>
                <a:latin typeface="Times New Roman" panose="02020603050405020304" pitchFamily="18" charset="0"/>
                <a:cs typeface="Times New Roman" panose="02020603050405020304" pitchFamily="18" charset="0"/>
              </a:rPr>
              <a:t>Vehicle Loan</a:t>
            </a:r>
          </a:p>
          <a:p>
            <a:pPr marL="342900" indent="-342900" algn="just">
              <a:buClr>
                <a:schemeClr val="tx2"/>
              </a:buClr>
              <a:buFont typeface="Wingdings" panose="05000000000000000000" pitchFamily="2" charset="2"/>
              <a:buChar char="q"/>
            </a:pPr>
            <a:r>
              <a:rPr lang="en-US" sz="1600" b="1" dirty="0">
                <a:solidFill>
                  <a:srgbClr val="212529"/>
                </a:solidFill>
                <a:latin typeface="Times New Roman" panose="02020603050405020304" pitchFamily="18" charset="0"/>
                <a:cs typeface="Times New Roman" panose="02020603050405020304" pitchFamily="18" charset="0"/>
              </a:rPr>
              <a:t>Working Capital Loans</a:t>
            </a: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4707522" y="2277035"/>
            <a:ext cx="4490827" cy="3996960"/>
          </a:xfrm>
        </p:spPr>
        <p:txBody>
          <a:bodyPr>
            <a:normAutofit lnSpcReduction="10000"/>
          </a:bodyPr>
          <a:lstStyle/>
          <a:p>
            <a:r>
              <a:rPr lang="en-US" sz="2800" b="1" dirty="0">
                <a:latin typeface="Times New Roman" panose="02020603050405020304" pitchFamily="18" charset="0"/>
                <a:cs typeface="Times New Roman" panose="02020603050405020304" pitchFamily="18" charset="0"/>
              </a:rPr>
              <a:t>Unsecured Loan</a:t>
            </a:r>
          </a:p>
          <a:p>
            <a:pPr marL="342900" indent="-342900" algn="just">
              <a:buClr>
                <a:schemeClr val="tx2"/>
              </a:buClr>
              <a:buFont typeface="Wingdings" panose="05000000000000000000" pitchFamily="2" charset="2"/>
              <a:buChar char="q"/>
            </a:pPr>
            <a:r>
              <a:rPr lang="en-US" sz="1600" b="1" dirty="0">
                <a:latin typeface="Times New Roman" panose="02020603050405020304" pitchFamily="18" charset="0"/>
                <a:cs typeface="Times New Roman" panose="02020603050405020304" pitchFamily="18" charset="0"/>
              </a:rPr>
              <a:t>Personal Loans</a:t>
            </a:r>
          </a:p>
          <a:p>
            <a:pPr marL="342900" indent="-342900" algn="just">
              <a:buClr>
                <a:schemeClr val="tx2"/>
              </a:buClr>
              <a:buFont typeface="Wingdings" panose="05000000000000000000" pitchFamily="2" charset="2"/>
              <a:buChar char="q"/>
            </a:pPr>
            <a:r>
              <a:rPr lang="en-IN" sz="1600" b="1" i="0" dirty="0">
                <a:solidFill>
                  <a:srgbClr val="212529"/>
                </a:solidFill>
                <a:effectLst/>
                <a:latin typeface="Times New Roman" panose="02020603050405020304" pitchFamily="18" charset="0"/>
                <a:cs typeface="Times New Roman" panose="02020603050405020304" pitchFamily="18" charset="0"/>
              </a:rPr>
              <a:t>Cash Loan </a:t>
            </a:r>
          </a:p>
          <a:p>
            <a:pPr marL="342900" indent="-342900" algn="just">
              <a:buClr>
                <a:schemeClr val="tx2"/>
              </a:buClr>
              <a:buFont typeface="Wingdings" panose="05000000000000000000" pitchFamily="2" charset="2"/>
              <a:buChar char="q"/>
            </a:pPr>
            <a:r>
              <a:rPr lang="en-IN" sz="1600" b="1" i="0" dirty="0">
                <a:solidFill>
                  <a:srgbClr val="212529"/>
                </a:solidFill>
                <a:effectLst/>
                <a:latin typeface="Times New Roman" panose="02020603050405020304" pitchFamily="18" charset="0"/>
                <a:cs typeface="Times New Roman" panose="02020603050405020304" pitchFamily="18" charset="0"/>
              </a:rPr>
              <a:t>Education Loans</a:t>
            </a:r>
          </a:p>
          <a:p>
            <a:pPr marL="342900" indent="-342900" algn="just">
              <a:buClr>
                <a:schemeClr val="tx2"/>
              </a:buClr>
              <a:buFont typeface="Wingdings" panose="05000000000000000000" pitchFamily="2" charset="2"/>
              <a:buChar char="q"/>
            </a:pPr>
            <a:r>
              <a:rPr lang="en-IN" sz="1600" b="1" i="0" dirty="0">
                <a:solidFill>
                  <a:srgbClr val="212529"/>
                </a:solidFill>
                <a:effectLst/>
                <a:latin typeface="Times New Roman" panose="02020603050405020304" pitchFamily="18" charset="0"/>
                <a:cs typeface="Times New Roman" panose="02020603050405020304" pitchFamily="18" charset="0"/>
              </a:rPr>
              <a:t>Flexi Loans</a:t>
            </a:r>
          </a:p>
          <a:p>
            <a:pPr marL="342900" indent="-342900" algn="just">
              <a:buClr>
                <a:schemeClr val="tx2"/>
              </a:buClr>
              <a:buFont typeface="Wingdings" panose="05000000000000000000" pitchFamily="2" charset="2"/>
              <a:buChar char="q"/>
            </a:pPr>
            <a:r>
              <a:rPr lang="en-IN" sz="1600" b="1" i="0" dirty="0">
                <a:solidFill>
                  <a:srgbClr val="212529"/>
                </a:solidFill>
                <a:effectLst/>
                <a:latin typeface="Times New Roman" panose="02020603050405020304" pitchFamily="18" charset="0"/>
                <a:cs typeface="Times New Roman" panose="02020603050405020304" pitchFamily="18" charset="0"/>
              </a:rPr>
              <a:t>Short-term Business Loans</a:t>
            </a:r>
          </a:p>
          <a:p>
            <a:pPr marL="342900" indent="-342900" algn="just">
              <a:buClr>
                <a:schemeClr val="tx2"/>
              </a:buClr>
              <a:buFont typeface="Wingdings" panose="05000000000000000000" pitchFamily="2" charset="2"/>
              <a:buChar char="q"/>
            </a:pPr>
            <a:r>
              <a:rPr lang="en-IN" sz="1600" b="1" i="0" dirty="0">
                <a:solidFill>
                  <a:srgbClr val="212529"/>
                </a:solidFill>
                <a:effectLst/>
                <a:latin typeface="Times New Roman" panose="02020603050405020304" pitchFamily="18" charset="0"/>
                <a:cs typeface="Times New Roman" panose="02020603050405020304" pitchFamily="18" charset="0"/>
              </a:rPr>
              <a:t>Payday Loan</a:t>
            </a:r>
          </a:p>
          <a:p>
            <a:pPr marL="342900" indent="-342900" algn="just">
              <a:buClr>
                <a:schemeClr val="tx2"/>
              </a:buClr>
              <a:buFont typeface="Wingdings" panose="05000000000000000000" pitchFamily="2" charset="2"/>
              <a:buChar char="q"/>
            </a:pPr>
            <a:r>
              <a:rPr lang="en-IN" sz="1600" b="1" i="0" dirty="0">
                <a:solidFill>
                  <a:srgbClr val="212529"/>
                </a:solidFill>
                <a:effectLst/>
                <a:latin typeface="Times New Roman" panose="02020603050405020304" pitchFamily="18" charset="0"/>
                <a:cs typeface="Times New Roman" panose="02020603050405020304" pitchFamily="18" charset="0"/>
              </a:rPr>
              <a:t>Overdraft</a:t>
            </a:r>
          </a:p>
          <a:p>
            <a:pPr marL="342900" indent="-342900" algn="just">
              <a:buClr>
                <a:schemeClr val="tx2"/>
              </a:buClr>
              <a:buFont typeface="Wingdings" panose="05000000000000000000" pitchFamily="2" charset="2"/>
              <a:buChar char="q"/>
            </a:pPr>
            <a:r>
              <a:rPr lang="en-IN" sz="1600" b="1" i="0" dirty="0">
                <a:solidFill>
                  <a:srgbClr val="212529"/>
                </a:solidFill>
                <a:effectLst/>
                <a:latin typeface="Times New Roman" panose="02020603050405020304" pitchFamily="18" charset="0"/>
                <a:cs typeface="Times New Roman" panose="02020603050405020304" pitchFamily="18" charset="0"/>
              </a:rPr>
              <a:t>Credit Card Loans</a:t>
            </a:r>
          </a:p>
          <a:p>
            <a:pPr marL="342900" indent="-342900" algn="just">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p:txBody>
      </p:sp>
      <p:pic>
        <p:nvPicPr>
          <p:cNvPr id="9218" name="Picture 2" descr="Retirement investments abstract concept illustration.">
            <a:extLst>
              <a:ext uri="{FF2B5EF4-FFF2-40B4-BE49-F238E27FC236}">
                <a16:creationId xmlns:a16="http://schemas.microsoft.com/office/drawing/2014/main" id="{D8786B77-E12B-9FA0-BFAC-9AAEE0217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028" y="1772725"/>
            <a:ext cx="2891678" cy="289167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remium, cash reward, bonus for work done. Best employee rewarding, promotion order, efficiency stimulation. Boss and subordinate cartoon characters">
            <a:extLst>
              <a:ext uri="{FF2B5EF4-FFF2-40B4-BE49-F238E27FC236}">
                <a16:creationId xmlns:a16="http://schemas.microsoft.com/office/drawing/2014/main" id="{7B50A843-64E0-BD2F-089A-CDC22608EE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045" y="4329393"/>
            <a:ext cx="2528607" cy="252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8460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 calcmode="lin" valueType="num">
                                      <p:cBhvr additive="base">
                                        <p:cTn id="5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xEl>
                                              <p:pRg st="1" end="1"/>
                                            </p:txEl>
                                          </p:spTgt>
                                        </p:tgtEl>
                                        <p:attrNameLst>
                                          <p:attrName>style.visibility</p:attrName>
                                        </p:attrNameLst>
                                      </p:cBhvr>
                                      <p:to>
                                        <p:strVal val="visible"/>
                                      </p:to>
                                    </p:set>
                                    <p:anim calcmode="lin" valueType="num">
                                      <p:cBhvr additive="base">
                                        <p:cTn id="6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 calcmode="lin" valueType="num">
                                      <p:cBhvr additive="base">
                                        <p:cTn id="6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4">
                                            <p:txEl>
                                              <p:pRg st="3" end="3"/>
                                            </p:txEl>
                                          </p:spTgt>
                                        </p:tgtEl>
                                        <p:attrNameLst>
                                          <p:attrName>style.visibility</p:attrName>
                                        </p:attrNameLst>
                                      </p:cBhvr>
                                      <p:to>
                                        <p:strVal val="visible"/>
                                      </p:to>
                                    </p:set>
                                    <p:anim calcmode="lin" valueType="num">
                                      <p:cBhvr additive="base">
                                        <p:cTn id="7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 calcmode="lin" valueType="num">
                                      <p:cBhvr additive="base">
                                        <p:cTn id="7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4">
                                            <p:txEl>
                                              <p:pRg st="5" end="5"/>
                                            </p:txEl>
                                          </p:spTgt>
                                        </p:tgtEl>
                                        <p:attrNameLst>
                                          <p:attrName>style.visibility</p:attrName>
                                        </p:attrNameLst>
                                      </p:cBhvr>
                                      <p:to>
                                        <p:strVal val="visible"/>
                                      </p:to>
                                    </p:set>
                                    <p:anim calcmode="lin" valueType="num">
                                      <p:cBhvr additive="base">
                                        <p:cTn id="8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4">
                                            <p:txEl>
                                              <p:pRg st="6" end="6"/>
                                            </p:txEl>
                                          </p:spTgt>
                                        </p:tgtEl>
                                        <p:attrNameLst>
                                          <p:attrName>style.visibility</p:attrName>
                                        </p:attrNameLst>
                                      </p:cBhvr>
                                      <p:to>
                                        <p:strVal val="visible"/>
                                      </p:to>
                                    </p:set>
                                    <p:anim calcmode="lin" valueType="num">
                                      <p:cBhvr additive="base">
                                        <p:cTn id="8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4">
                                            <p:txEl>
                                              <p:pRg st="7" end="7"/>
                                            </p:txEl>
                                          </p:spTgt>
                                        </p:tgtEl>
                                        <p:attrNameLst>
                                          <p:attrName>style.visibility</p:attrName>
                                        </p:attrNameLst>
                                      </p:cBhvr>
                                      <p:to>
                                        <p:strVal val="visible"/>
                                      </p:to>
                                    </p:set>
                                    <p:anim calcmode="lin" valueType="num">
                                      <p:cBhvr additive="base">
                                        <p:cTn id="9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stCondLst>
                                    <p:cond delay="0"/>
                                  </p:stCondLst>
                                  <p:childTnLst>
                                    <p:set>
                                      <p:cBhvr>
                                        <p:cTn id="96" dur="1" fill="hold">
                                          <p:stCondLst>
                                            <p:cond delay="0"/>
                                          </p:stCondLst>
                                        </p:cTn>
                                        <p:tgtEl>
                                          <p:spTgt spid="4">
                                            <p:txEl>
                                              <p:pRg st="8" end="8"/>
                                            </p:txEl>
                                          </p:spTgt>
                                        </p:tgtEl>
                                        <p:attrNameLst>
                                          <p:attrName>style.visibility</p:attrName>
                                        </p:attrNameLst>
                                      </p:cBhvr>
                                      <p:to>
                                        <p:strVal val="visible"/>
                                      </p:to>
                                    </p:set>
                                    <p:anim calcmode="lin" valueType="num">
                                      <p:cBhvr additive="base">
                                        <p:cTn id="9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latin typeface="Times New Roman" panose="02020603050405020304" pitchFamily="18" charset="0"/>
                <a:cs typeface="Times New Roman" panose="02020603050405020304" pitchFamily="18" charset="0"/>
              </a:rPr>
              <a:t>LOAN ELIGIBILITY CRITERIA</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39788"/>
            <a:ext cx="10203342" cy="4312024"/>
          </a:xfrm>
        </p:spPr>
        <p:txBody>
          <a:bodyPr>
            <a:normAutofit/>
          </a:bodyPr>
          <a:lstStyle/>
          <a:p>
            <a:pPr algn="l"/>
            <a:r>
              <a:rPr lang="en-IN" sz="2400" b="1" i="0" dirty="0">
                <a:solidFill>
                  <a:srgbClr val="000000"/>
                </a:solidFill>
                <a:effectLst/>
                <a:latin typeface="Times New Roman" panose="02020603050405020304" pitchFamily="18" charset="0"/>
                <a:cs typeface="Times New Roman" panose="02020603050405020304" pitchFamily="18" charset="0"/>
              </a:rPr>
              <a:t>BUSINESS LOANS</a:t>
            </a:r>
          </a:p>
          <a:p>
            <a:pPr algn="just"/>
            <a:r>
              <a:rPr lang="en-US" sz="1700" i="0" dirty="0">
                <a:effectLst/>
                <a:latin typeface="Times New Roman" panose="02020603050405020304" pitchFamily="18" charset="0"/>
                <a:cs typeface="Times New Roman" panose="02020603050405020304" pitchFamily="18" charset="0"/>
              </a:rPr>
              <a:t>The following are the common eligibility criteria for a Business Loan:</a:t>
            </a:r>
          </a:p>
          <a:p>
            <a:pPr marL="285750" indent="-285750" algn="just">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The applicant or the promoters of the business should be in the age group between 21 years to 65 years.</a:t>
            </a:r>
          </a:p>
          <a:p>
            <a:pPr marL="285750" indent="-285750" algn="just">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Proprietorship/ partnership firms and Pvt Ltd companies, self-employed individuals/ professionals engaged either in manufacturing, services or trading.</a:t>
            </a:r>
          </a:p>
          <a:p>
            <a:pPr marL="285750" indent="-285750" algn="just">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A business vintage of a minimum of 3 years.</a:t>
            </a:r>
          </a:p>
          <a:p>
            <a:pPr marL="285750" indent="-285750" algn="just">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A minimum business turnover and a minimum annual turnover as per the ITR will be required. The quantum of the requirement will vary from lender to lender.</a:t>
            </a:r>
          </a:p>
          <a:p>
            <a:pPr marL="285750" indent="-285750" algn="just">
              <a:buClr>
                <a:schemeClr val="tx2"/>
              </a:buClr>
              <a:buFont typeface="Wingdings" panose="05000000000000000000" pitchFamily="2" charset="2"/>
              <a:buChar char="q"/>
            </a:pPr>
            <a:r>
              <a:rPr lang="en-US" sz="1700" i="0" dirty="0">
                <a:effectLst/>
                <a:latin typeface="Times New Roman" panose="02020603050405020304" pitchFamily="18" charset="0"/>
                <a:cs typeface="Times New Roman" panose="02020603050405020304" pitchFamily="18" charset="0"/>
              </a:rPr>
              <a:t>The firm/company should be profit-making for at least a period of 1 year.</a:t>
            </a:r>
          </a:p>
          <a:p>
            <a:pPr marL="285750" indent="-285750" algn="just">
              <a:buClr>
                <a:schemeClr val="tx2"/>
              </a:buCl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The Debt Equity ratio and Current Ratio must be well under benchmark set by bank.</a:t>
            </a:r>
            <a:endParaRPr lang="en-US" sz="170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56457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6309904" y="411479"/>
            <a:ext cx="5486400" cy="3291840"/>
          </a:xfrm>
        </p:spPr>
        <p:txBody>
          <a:bodyPr/>
          <a:lstStyle/>
          <a:p>
            <a:r>
              <a:rPr lang="en-US" dirty="0"/>
              <a:t>Documents Required for Loan Application</a:t>
            </a:r>
          </a:p>
        </p:txBody>
      </p:sp>
      <p:pic>
        <p:nvPicPr>
          <p:cNvPr id="5" name="Picture 4">
            <a:extLst>
              <a:ext uri="{FF2B5EF4-FFF2-40B4-BE49-F238E27FC236}">
                <a16:creationId xmlns:a16="http://schemas.microsoft.com/office/drawing/2014/main" id="{7DB95710-C620-9BAB-77C6-7256FF8395C1}"/>
              </a:ext>
            </a:extLst>
          </p:cNvPr>
          <p:cNvPicPr>
            <a:picLocks noChangeAspect="1"/>
          </p:cNvPicPr>
          <p:nvPr/>
        </p:nvPicPr>
        <p:blipFill>
          <a:blip r:embed="rId3"/>
          <a:stretch>
            <a:fillRect/>
          </a:stretch>
        </p:blipFill>
        <p:spPr>
          <a:xfrm>
            <a:off x="8440853" y="4036978"/>
            <a:ext cx="3355451" cy="2624239"/>
          </a:xfrm>
          <a:prstGeom prst="rect">
            <a:avLst/>
          </a:prstGeom>
        </p:spPr>
      </p:pic>
    </p:spTree>
    <p:extLst>
      <p:ext uri="{BB962C8B-B14F-4D97-AF65-F5344CB8AC3E}">
        <p14:creationId xmlns:p14="http://schemas.microsoft.com/office/powerpoint/2010/main" val="19592340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latin typeface="Times New Roman" panose="02020603050405020304" pitchFamily="18" charset="0"/>
                <a:cs typeface="Times New Roman" panose="02020603050405020304" pitchFamily="18" charset="0"/>
              </a:rPr>
              <a:t>PERSONAL LOAN</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39788"/>
            <a:ext cx="10203342" cy="4312024"/>
          </a:xfrm>
        </p:spPr>
        <p:txBody>
          <a:bodyPr>
            <a:normAutofit/>
          </a:bodyPr>
          <a:lstStyle/>
          <a:p>
            <a:pPr algn="l">
              <a:lnSpc>
                <a:spcPct val="120000"/>
              </a:lnSpc>
              <a:spcBef>
                <a:spcPts val="0"/>
              </a:spcBef>
            </a:pPr>
            <a:r>
              <a:rPr lang="en-US" sz="2400" b="1" i="0" dirty="0">
                <a:solidFill>
                  <a:srgbClr val="000000"/>
                </a:solidFill>
                <a:effectLst/>
                <a:latin typeface="Times New Roman" panose="02020603050405020304" pitchFamily="18" charset="0"/>
                <a:cs typeface="Times New Roman" panose="02020603050405020304" pitchFamily="18" charset="0"/>
              </a:rPr>
              <a:t>IF SALARIED</a:t>
            </a:r>
          </a:p>
          <a:p>
            <a:pPr marL="285750" indent="-285750" algn="l">
              <a:lnSpc>
                <a:spcPct val="120000"/>
              </a:lnSpc>
              <a:spcBef>
                <a:spcPts val="0"/>
              </a:spcBef>
              <a:buClr>
                <a:schemeClr val="tx2"/>
              </a:buClr>
              <a:buFont typeface="Wingdings" panose="05000000000000000000" pitchFamily="2" charset="2"/>
              <a:buChar char="q"/>
            </a:pPr>
            <a:r>
              <a:rPr lang="en-US" sz="1600" b="0" i="0" dirty="0">
                <a:solidFill>
                  <a:srgbClr val="000000"/>
                </a:solidFill>
                <a:effectLst/>
                <a:latin typeface="Times New Roman" panose="02020603050405020304" pitchFamily="18" charset="0"/>
                <a:cs typeface="Times New Roman" panose="02020603050405020304" pitchFamily="18" charset="0"/>
              </a:rPr>
              <a:t>KYC Documents</a:t>
            </a:r>
          </a:p>
          <a:p>
            <a:pPr marL="285750" indent="-285750" algn="l">
              <a:lnSpc>
                <a:spcPct val="120000"/>
              </a:lnSpc>
              <a:spcBef>
                <a:spcPts val="0"/>
              </a:spcBef>
              <a:buClr>
                <a:schemeClr val="tx2"/>
              </a:buClr>
              <a:buFont typeface="Wingdings" panose="05000000000000000000" pitchFamily="2" charset="2"/>
              <a:buChar char="q"/>
            </a:pPr>
            <a:r>
              <a:rPr lang="en-US" sz="1600" b="0" i="0" dirty="0">
                <a:solidFill>
                  <a:srgbClr val="000000"/>
                </a:solidFill>
                <a:effectLst/>
                <a:latin typeface="Times New Roman" panose="02020603050405020304" pitchFamily="18" charset="0"/>
                <a:cs typeface="Times New Roman" panose="02020603050405020304" pitchFamily="18" charset="0"/>
              </a:rPr>
              <a:t>Salary slips for the last 6 months</a:t>
            </a:r>
          </a:p>
          <a:p>
            <a:pPr marL="285750" indent="-285750" algn="l">
              <a:lnSpc>
                <a:spcPct val="120000"/>
              </a:lnSpc>
              <a:spcBef>
                <a:spcPts val="0"/>
              </a:spcBef>
              <a:buClr>
                <a:schemeClr val="tx2"/>
              </a:buClr>
              <a:buFont typeface="Wingdings" panose="05000000000000000000" pitchFamily="2" charset="2"/>
              <a:buChar char="q"/>
            </a:pPr>
            <a:r>
              <a:rPr lang="en-US" sz="1600" b="0" i="0" dirty="0">
                <a:solidFill>
                  <a:srgbClr val="000000"/>
                </a:solidFill>
                <a:effectLst/>
                <a:latin typeface="Times New Roman" panose="02020603050405020304" pitchFamily="18" charset="0"/>
                <a:cs typeface="Times New Roman" panose="02020603050405020304" pitchFamily="18" charset="0"/>
              </a:rPr>
              <a:t>IT Return along with Form 16 for the past 2 years</a:t>
            </a:r>
          </a:p>
          <a:p>
            <a:pPr marL="285750" indent="-285750" algn="l">
              <a:lnSpc>
                <a:spcPct val="120000"/>
              </a:lnSpc>
              <a:spcBef>
                <a:spcPts val="0"/>
              </a:spcBef>
              <a:buClr>
                <a:schemeClr val="tx2"/>
              </a:buClr>
              <a:buFont typeface="Wingdings" panose="05000000000000000000" pitchFamily="2" charset="2"/>
              <a:buChar char="q"/>
            </a:pPr>
            <a:r>
              <a:rPr lang="en-US" sz="1600" b="0" i="0" dirty="0">
                <a:solidFill>
                  <a:srgbClr val="000000"/>
                </a:solidFill>
                <a:effectLst/>
                <a:latin typeface="Times New Roman" panose="02020603050405020304" pitchFamily="18" charset="0"/>
                <a:cs typeface="Times New Roman" panose="02020603050405020304" pitchFamily="18" charset="0"/>
              </a:rPr>
              <a:t>Bank account statements of previous 3 months that reflects your salary credits and other income</a:t>
            </a:r>
          </a:p>
          <a:p>
            <a:pPr marL="285750" indent="-285750" algn="l">
              <a:lnSpc>
                <a:spcPct val="120000"/>
              </a:lnSpc>
              <a:spcBef>
                <a:spcPts val="0"/>
              </a:spcBef>
              <a:buClr>
                <a:schemeClr val="tx2"/>
              </a:buClr>
              <a:buFont typeface="Wingdings" panose="05000000000000000000" pitchFamily="2" charset="2"/>
              <a:buChar char="q"/>
            </a:pPr>
            <a:r>
              <a:rPr lang="en-US" sz="1600" b="0" i="0" dirty="0">
                <a:solidFill>
                  <a:srgbClr val="000000"/>
                </a:solidFill>
                <a:effectLst/>
                <a:latin typeface="Times New Roman" panose="02020603050405020304" pitchFamily="18" charset="0"/>
                <a:cs typeface="Times New Roman" panose="02020603050405020304" pitchFamily="18" charset="0"/>
              </a:rPr>
              <a:t>Employment certificate from current employer</a:t>
            </a:r>
          </a:p>
          <a:p>
            <a:pPr marL="285750" indent="-285750" algn="l">
              <a:lnSpc>
                <a:spcPct val="120000"/>
              </a:lnSpc>
              <a:spcBef>
                <a:spcPts val="0"/>
              </a:spcBef>
              <a:buFont typeface="Wingdings" panose="05000000000000000000" pitchFamily="2" charset="2"/>
              <a:buChar char="q"/>
            </a:pPr>
            <a:endParaRPr lang="en-US" sz="1600" b="0" i="0" dirty="0">
              <a:solidFill>
                <a:srgbClr val="000000"/>
              </a:solidFill>
              <a:effectLst/>
              <a:latin typeface="Times New Roman" panose="02020603050405020304" pitchFamily="18" charset="0"/>
              <a:cs typeface="Times New Roman" panose="02020603050405020304" pitchFamily="18" charset="0"/>
            </a:endParaRPr>
          </a:p>
          <a:p>
            <a:pPr algn="l">
              <a:lnSpc>
                <a:spcPct val="120000"/>
              </a:lnSpc>
              <a:spcBef>
                <a:spcPts val="0"/>
              </a:spcBef>
            </a:pPr>
            <a:r>
              <a:rPr lang="en-US" sz="1900" b="1" i="0" dirty="0">
                <a:solidFill>
                  <a:srgbClr val="000000"/>
                </a:solidFill>
                <a:effectLst/>
                <a:latin typeface="Times New Roman" panose="02020603050405020304" pitchFamily="18" charset="0"/>
                <a:cs typeface="Times New Roman" panose="02020603050405020304" pitchFamily="18" charset="0"/>
              </a:rPr>
              <a:t>IF SELF EMPLOYED</a:t>
            </a:r>
          </a:p>
          <a:p>
            <a:pPr marL="285750" indent="-285750" algn="l">
              <a:lnSpc>
                <a:spcPct val="120000"/>
              </a:lnSpc>
              <a:spcBef>
                <a:spcPts val="0"/>
              </a:spcBef>
              <a:buClr>
                <a:schemeClr val="tx2"/>
              </a:buClr>
              <a:buFont typeface="Wingdings" panose="05000000000000000000" pitchFamily="2" charset="2"/>
              <a:buChar char="q"/>
            </a:pPr>
            <a:r>
              <a:rPr lang="en-US" sz="1600" b="0" i="0" dirty="0">
                <a:solidFill>
                  <a:srgbClr val="000000"/>
                </a:solidFill>
                <a:effectLst/>
                <a:latin typeface="Times New Roman" panose="02020603050405020304" pitchFamily="18" charset="0"/>
                <a:cs typeface="Times New Roman" panose="02020603050405020304" pitchFamily="18" charset="0"/>
              </a:rPr>
              <a:t>Financial statements that include Balance Sheet and Profit and Loss Statement</a:t>
            </a:r>
          </a:p>
          <a:p>
            <a:pPr marL="285750" indent="-285750" algn="l">
              <a:lnSpc>
                <a:spcPct val="120000"/>
              </a:lnSpc>
              <a:spcBef>
                <a:spcPts val="0"/>
              </a:spcBef>
              <a:buClr>
                <a:schemeClr val="tx2"/>
              </a:buClr>
              <a:buFont typeface="Wingdings" panose="05000000000000000000" pitchFamily="2" charset="2"/>
              <a:buChar char="q"/>
            </a:pPr>
            <a:r>
              <a:rPr lang="en-US" sz="1600" b="0" i="0" dirty="0">
                <a:solidFill>
                  <a:srgbClr val="000000"/>
                </a:solidFill>
                <a:effectLst/>
                <a:latin typeface="Times New Roman" panose="02020603050405020304" pitchFamily="18" charset="0"/>
                <a:cs typeface="Times New Roman" panose="02020603050405020304" pitchFamily="18" charset="0"/>
              </a:rPr>
              <a:t>IT Returns for the last 2 years</a:t>
            </a:r>
          </a:p>
          <a:p>
            <a:pPr marL="285750" indent="-285750" algn="l">
              <a:lnSpc>
                <a:spcPct val="120000"/>
              </a:lnSpc>
              <a:spcBef>
                <a:spcPts val="0"/>
              </a:spcBef>
              <a:buClr>
                <a:schemeClr val="tx2"/>
              </a:buClr>
              <a:buFont typeface="Wingdings" panose="05000000000000000000" pitchFamily="2" charset="2"/>
              <a:buChar char="q"/>
            </a:pPr>
            <a:r>
              <a:rPr lang="en-US" sz="1600" b="0" i="0" dirty="0">
                <a:solidFill>
                  <a:srgbClr val="000000"/>
                </a:solidFill>
                <a:effectLst/>
                <a:latin typeface="Times New Roman" panose="02020603050405020304" pitchFamily="18" charset="0"/>
                <a:cs typeface="Times New Roman" panose="02020603050405020304" pitchFamily="18" charset="0"/>
              </a:rPr>
              <a:t>Proof of continuity of business income such as Bank Account Statement</a:t>
            </a:r>
          </a:p>
          <a:p>
            <a:pPr marL="285750" indent="-285750" algn="l">
              <a:lnSpc>
                <a:spcPct val="120000"/>
              </a:lnSpc>
              <a:spcBef>
                <a:spcPts val="0"/>
              </a:spcBef>
              <a:buClr>
                <a:schemeClr val="tx2"/>
              </a:buClr>
              <a:buFont typeface="Wingdings" panose="05000000000000000000" pitchFamily="2" charset="2"/>
              <a:buChar char="q"/>
            </a:pPr>
            <a:r>
              <a:rPr lang="en-US" sz="1600" b="0" i="0" dirty="0">
                <a:solidFill>
                  <a:srgbClr val="000000"/>
                </a:solidFill>
                <a:effectLst/>
                <a:latin typeface="Times New Roman" panose="02020603050405020304" pitchFamily="18" charset="0"/>
                <a:cs typeface="Times New Roman" panose="02020603050405020304" pitchFamily="18" charset="0"/>
              </a:rPr>
              <a:t>Evidence of doing business like GST Registration</a:t>
            </a:r>
          </a:p>
          <a:p>
            <a:pPr algn="l"/>
            <a:endParaRPr lang="en-US" sz="170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556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latin typeface="Times New Roman" panose="02020603050405020304" pitchFamily="18" charset="0"/>
                <a:cs typeface="Times New Roman" panose="02020603050405020304" pitchFamily="18" charset="0"/>
              </a:rPr>
              <a:t>HOME LOAN</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39788"/>
            <a:ext cx="10203342" cy="4312024"/>
          </a:xfrm>
        </p:spPr>
        <p:txBody>
          <a:bodyPr>
            <a:normAutofit fontScale="40000" lnSpcReduction="20000"/>
          </a:bodyPr>
          <a:lstStyle/>
          <a:p>
            <a:pPr algn="l">
              <a:lnSpc>
                <a:spcPct val="120000"/>
              </a:lnSpc>
              <a:spcBef>
                <a:spcPts val="0"/>
              </a:spcBef>
            </a:pPr>
            <a:r>
              <a:rPr lang="en-US" sz="3500" b="1" i="0" dirty="0">
                <a:solidFill>
                  <a:srgbClr val="000000"/>
                </a:solidFill>
                <a:effectLst/>
                <a:latin typeface="Times New Roman" panose="02020603050405020304" pitchFamily="18" charset="0"/>
                <a:cs typeface="Times New Roman" panose="02020603050405020304" pitchFamily="18" charset="0"/>
              </a:rPr>
              <a:t>PROPERTY DOCUMENTS:</a:t>
            </a:r>
          </a:p>
          <a:p>
            <a:pPr algn="l">
              <a:lnSpc>
                <a:spcPct val="120000"/>
              </a:lnSpc>
              <a:spcBef>
                <a:spcPts val="0"/>
              </a:spcBef>
            </a:pPr>
            <a:endParaRPr lang="en-US" sz="2500" b="1" i="0" dirty="0">
              <a:solidFill>
                <a:srgbClr val="000000"/>
              </a:solidFill>
              <a:effectLst/>
              <a:latin typeface="Times New Roman" panose="02020603050405020304" pitchFamily="18" charset="0"/>
              <a:cs typeface="Times New Roman" panose="02020603050405020304" pitchFamily="18" charset="0"/>
            </a:endParaRPr>
          </a:p>
          <a:p>
            <a:pPr marL="285750" indent="-285750" algn="l">
              <a:lnSpc>
                <a:spcPct val="120000"/>
              </a:lnSpc>
              <a:spcBef>
                <a:spcPts val="0"/>
              </a:spcBef>
              <a:buFont typeface="Wingdings" panose="05000000000000000000" pitchFamily="2" charset="2"/>
              <a:buChar char="q"/>
            </a:pPr>
            <a:r>
              <a:rPr lang="en-US" sz="3400" i="0" dirty="0">
                <a:solidFill>
                  <a:srgbClr val="000000"/>
                </a:solidFill>
                <a:effectLst/>
                <a:latin typeface="Times New Roman" panose="02020603050405020304" pitchFamily="18" charset="0"/>
                <a:cs typeface="Times New Roman" panose="02020603050405020304" pitchFamily="18" charset="0"/>
              </a:rPr>
              <a:t>Copies of all property documents that can establish the chain of ownership for the past 30 years.</a:t>
            </a:r>
          </a:p>
          <a:p>
            <a:pPr marL="285750" indent="-285750" algn="l">
              <a:lnSpc>
                <a:spcPct val="120000"/>
              </a:lnSpc>
              <a:spcBef>
                <a:spcPts val="0"/>
              </a:spcBef>
              <a:buFont typeface="Wingdings" panose="05000000000000000000" pitchFamily="2" charset="2"/>
              <a:buChar char="q"/>
            </a:pPr>
            <a:r>
              <a:rPr lang="en-US" sz="3400" i="0" dirty="0">
                <a:solidFill>
                  <a:srgbClr val="000000"/>
                </a:solidFill>
                <a:effectLst/>
                <a:latin typeface="Times New Roman" panose="02020603050405020304" pitchFamily="18" charset="0"/>
                <a:cs typeface="Times New Roman" panose="02020603050405020304" pitchFamily="18" charset="0"/>
              </a:rPr>
              <a:t>Encumbrance certificate for 30 years</a:t>
            </a:r>
          </a:p>
          <a:p>
            <a:pPr marL="285750" indent="-285750" algn="l">
              <a:lnSpc>
                <a:spcPct val="120000"/>
              </a:lnSpc>
              <a:spcBef>
                <a:spcPts val="0"/>
              </a:spcBef>
              <a:buFont typeface="Wingdings" panose="05000000000000000000" pitchFamily="2" charset="2"/>
              <a:buChar char="q"/>
            </a:pPr>
            <a:r>
              <a:rPr lang="en-US" sz="3400" i="0" dirty="0">
                <a:solidFill>
                  <a:srgbClr val="000000"/>
                </a:solidFill>
                <a:effectLst/>
                <a:latin typeface="Times New Roman" panose="02020603050405020304" pitchFamily="18" charset="0"/>
                <a:cs typeface="Times New Roman" panose="02020603050405020304" pitchFamily="18" charset="0"/>
              </a:rPr>
              <a:t>Property tax paid receipt in case you reside in the property being mortgaged (usually when you apply for Home Loan Balance Transfer).</a:t>
            </a:r>
          </a:p>
          <a:p>
            <a:pPr algn="l">
              <a:lnSpc>
                <a:spcPct val="120000"/>
              </a:lnSpc>
              <a:spcBef>
                <a:spcPts val="0"/>
              </a:spcBef>
            </a:pPr>
            <a:endParaRPr lang="en-US" sz="2500" i="0" dirty="0">
              <a:effectLst/>
              <a:latin typeface="Times New Roman" panose="02020603050405020304" pitchFamily="18" charset="0"/>
              <a:cs typeface="Times New Roman" panose="02020603050405020304" pitchFamily="18" charset="0"/>
            </a:endParaRPr>
          </a:p>
          <a:p>
            <a:pPr algn="l">
              <a:lnSpc>
                <a:spcPct val="120000"/>
              </a:lnSpc>
              <a:spcBef>
                <a:spcPts val="0"/>
              </a:spcBef>
            </a:pPr>
            <a:r>
              <a:rPr lang="en-US" sz="3500" b="1" i="0" dirty="0">
                <a:effectLst/>
                <a:latin typeface="Times New Roman" panose="02020603050405020304" pitchFamily="18" charset="0"/>
                <a:cs typeface="Times New Roman" panose="02020603050405020304" pitchFamily="18" charset="0"/>
              </a:rPr>
              <a:t>Income Proof </a:t>
            </a:r>
          </a:p>
          <a:p>
            <a:pPr algn="l">
              <a:lnSpc>
                <a:spcPct val="120000"/>
              </a:lnSpc>
              <a:spcBef>
                <a:spcPts val="0"/>
              </a:spcBef>
            </a:pPr>
            <a:endParaRPr lang="en-US" sz="2500" i="0" dirty="0">
              <a:effectLst/>
              <a:latin typeface="Times New Roman" panose="02020603050405020304" pitchFamily="18" charset="0"/>
              <a:cs typeface="Times New Roman" panose="02020603050405020304" pitchFamily="18" charset="0"/>
            </a:endParaRPr>
          </a:p>
          <a:p>
            <a:pPr algn="l">
              <a:lnSpc>
                <a:spcPct val="120000"/>
              </a:lnSpc>
              <a:spcBef>
                <a:spcPts val="0"/>
              </a:spcBef>
            </a:pPr>
            <a:r>
              <a:rPr lang="en-US" sz="3600" b="1" i="0" dirty="0">
                <a:solidFill>
                  <a:srgbClr val="000000"/>
                </a:solidFill>
                <a:effectLst/>
                <a:latin typeface="Times New Roman" panose="02020603050405020304" pitchFamily="18" charset="0"/>
                <a:cs typeface="Times New Roman" panose="02020603050405020304" pitchFamily="18" charset="0"/>
              </a:rPr>
              <a:t>IF SALARIED</a:t>
            </a:r>
          </a:p>
          <a:p>
            <a:pPr marL="285750" indent="-285750" algn="l">
              <a:lnSpc>
                <a:spcPct val="120000"/>
              </a:lnSpc>
              <a:spcBef>
                <a:spcPts val="0"/>
              </a:spcBef>
              <a:buFont typeface="Wingdings" panose="05000000000000000000" pitchFamily="2" charset="2"/>
              <a:buChar char="q"/>
            </a:pPr>
            <a:r>
              <a:rPr lang="en-US" sz="3500" b="0" i="0" dirty="0">
                <a:solidFill>
                  <a:srgbClr val="000000"/>
                </a:solidFill>
                <a:effectLst/>
                <a:latin typeface="Times New Roman" panose="02020603050405020304" pitchFamily="18" charset="0"/>
                <a:cs typeface="Times New Roman" panose="02020603050405020304" pitchFamily="18" charset="0"/>
              </a:rPr>
              <a:t>KYC Documents &amp; Address Proof</a:t>
            </a:r>
          </a:p>
          <a:p>
            <a:pPr marL="285750" indent="-285750" algn="l">
              <a:lnSpc>
                <a:spcPct val="120000"/>
              </a:lnSpc>
              <a:spcBef>
                <a:spcPts val="0"/>
              </a:spcBef>
              <a:buFont typeface="Wingdings" panose="05000000000000000000" pitchFamily="2" charset="2"/>
              <a:buChar char="q"/>
            </a:pPr>
            <a:r>
              <a:rPr lang="en-US" sz="3500" b="0" i="0" dirty="0">
                <a:solidFill>
                  <a:srgbClr val="000000"/>
                </a:solidFill>
                <a:effectLst/>
                <a:latin typeface="Times New Roman" panose="02020603050405020304" pitchFamily="18" charset="0"/>
                <a:cs typeface="Times New Roman" panose="02020603050405020304" pitchFamily="18" charset="0"/>
              </a:rPr>
              <a:t>Salary slips for the last 6 months</a:t>
            </a:r>
          </a:p>
          <a:p>
            <a:pPr marL="285750" indent="-285750" algn="l">
              <a:lnSpc>
                <a:spcPct val="120000"/>
              </a:lnSpc>
              <a:spcBef>
                <a:spcPts val="0"/>
              </a:spcBef>
              <a:buFont typeface="Wingdings" panose="05000000000000000000" pitchFamily="2" charset="2"/>
              <a:buChar char="q"/>
            </a:pPr>
            <a:r>
              <a:rPr lang="en-US" sz="3500" b="0" i="0" dirty="0">
                <a:solidFill>
                  <a:srgbClr val="000000"/>
                </a:solidFill>
                <a:effectLst/>
                <a:latin typeface="Times New Roman" panose="02020603050405020304" pitchFamily="18" charset="0"/>
                <a:cs typeface="Times New Roman" panose="02020603050405020304" pitchFamily="18" charset="0"/>
              </a:rPr>
              <a:t>IT Return along with Form 16 for the past 2 years</a:t>
            </a:r>
          </a:p>
          <a:p>
            <a:pPr marL="285750" indent="-285750" algn="l">
              <a:lnSpc>
                <a:spcPct val="120000"/>
              </a:lnSpc>
              <a:spcBef>
                <a:spcPts val="0"/>
              </a:spcBef>
              <a:buFont typeface="Wingdings" panose="05000000000000000000" pitchFamily="2" charset="2"/>
              <a:buChar char="q"/>
            </a:pPr>
            <a:r>
              <a:rPr lang="en-US" sz="3500" b="0" i="0" dirty="0">
                <a:solidFill>
                  <a:srgbClr val="000000"/>
                </a:solidFill>
                <a:effectLst/>
                <a:latin typeface="Times New Roman" panose="02020603050405020304" pitchFamily="18" charset="0"/>
                <a:cs typeface="Times New Roman" panose="02020603050405020304" pitchFamily="18" charset="0"/>
              </a:rPr>
              <a:t>Bank account statements of previous 3 months that reflects your salary credits and other income</a:t>
            </a:r>
          </a:p>
          <a:p>
            <a:pPr marL="285750" indent="-285750" algn="l">
              <a:lnSpc>
                <a:spcPct val="120000"/>
              </a:lnSpc>
              <a:spcBef>
                <a:spcPts val="0"/>
              </a:spcBef>
              <a:buFont typeface="Wingdings" panose="05000000000000000000" pitchFamily="2" charset="2"/>
              <a:buChar char="q"/>
            </a:pPr>
            <a:r>
              <a:rPr lang="en-US" sz="3500" b="0" i="0" dirty="0">
                <a:solidFill>
                  <a:srgbClr val="000000"/>
                </a:solidFill>
                <a:effectLst/>
                <a:latin typeface="Times New Roman" panose="02020603050405020304" pitchFamily="18" charset="0"/>
                <a:cs typeface="Times New Roman" panose="02020603050405020304" pitchFamily="18" charset="0"/>
              </a:rPr>
              <a:t>Employment certificate from current employer</a:t>
            </a:r>
          </a:p>
          <a:p>
            <a:pPr algn="l">
              <a:lnSpc>
                <a:spcPct val="120000"/>
              </a:lnSpc>
              <a:spcBef>
                <a:spcPts val="0"/>
              </a:spcBef>
            </a:pPr>
            <a:endParaRPr lang="en-US" sz="2500" b="0" i="0" dirty="0">
              <a:solidFill>
                <a:srgbClr val="000000"/>
              </a:solidFill>
              <a:effectLst/>
              <a:latin typeface="Times New Roman" panose="02020603050405020304" pitchFamily="18" charset="0"/>
              <a:cs typeface="Times New Roman" panose="02020603050405020304" pitchFamily="18" charset="0"/>
            </a:endParaRPr>
          </a:p>
          <a:p>
            <a:pPr algn="l">
              <a:lnSpc>
                <a:spcPct val="120000"/>
              </a:lnSpc>
              <a:spcBef>
                <a:spcPts val="0"/>
              </a:spcBef>
            </a:pPr>
            <a:r>
              <a:rPr lang="en-US" sz="2900" b="1" i="0" dirty="0">
                <a:solidFill>
                  <a:srgbClr val="000000"/>
                </a:solidFill>
                <a:effectLst/>
                <a:latin typeface="Times New Roman" panose="02020603050405020304" pitchFamily="18" charset="0"/>
                <a:cs typeface="Times New Roman" panose="02020603050405020304" pitchFamily="18" charset="0"/>
              </a:rPr>
              <a:t>IF SELF EMPLOYED</a:t>
            </a:r>
          </a:p>
          <a:p>
            <a:pPr marL="285750" indent="-285750" algn="l">
              <a:lnSpc>
                <a:spcPct val="120000"/>
              </a:lnSpc>
              <a:spcBef>
                <a:spcPts val="0"/>
              </a:spcBef>
              <a:buFont typeface="Wingdings" panose="05000000000000000000" pitchFamily="2" charset="2"/>
              <a:buChar char="q"/>
            </a:pPr>
            <a:r>
              <a:rPr lang="en-US" sz="3500" b="0" i="0" dirty="0">
                <a:solidFill>
                  <a:srgbClr val="000000"/>
                </a:solidFill>
                <a:effectLst/>
                <a:latin typeface="Times New Roman" panose="02020603050405020304" pitchFamily="18" charset="0"/>
                <a:cs typeface="Times New Roman" panose="02020603050405020304" pitchFamily="18" charset="0"/>
              </a:rPr>
              <a:t>Financial statements that include Balance Sheet and Profit and Loss Statement</a:t>
            </a:r>
          </a:p>
          <a:p>
            <a:pPr marL="285750" indent="-285750" algn="l">
              <a:lnSpc>
                <a:spcPct val="120000"/>
              </a:lnSpc>
              <a:spcBef>
                <a:spcPts val="0"/>
              </a:spcBef>
              <a:buFont typeface="Wingdings" panose="05000000000000000000" pitchFamily="2" charset="2"/>
              <a:buChar char="q"/>
            </a:pPr>
            <a:r>
              <a:rPr lang="en-US" sz="3500" b="0" i="0" dirty="0">
                <a:solidFill>
                  <a:srgbClr val="000000"/>
                </a:solidFill>
                <a:effectLst/>
                <a:latin typeface="Times New Roman" panose="02020603050405020304" pitchFamily="18" charset="0"/>
                <a:cs typeface="Times New Roman" panose="02020603050405020304" pitchFamily="18" charset="0"/>
              </a:rPr>
              <a:t>IT Returns for the last 2 years</a:t>
            </a:r>
          </a:p>
          <a:p>
            <a:pPr marL="285750" indent="-285750" algn="l">
              <a:lnSpc>
                <a:spcPct val="120000"/>
              </a:lnSpc>
              <a:spcBef>
                <a:spcPts val="0"/>
              </a:spcBef>
              <a:buFont typeface="Wingdings" panose="05000000000000000000" pitchFamily="2" charset="2"/>
              <a:buChar char="q"/>
            </a:pPr>
            <a:r>
              <a:rPr lang="en-US" sz="3500" b="0" i="0" dirty="0">
                <a:solidFill>
                  <a:srgbClr val="000000"/>
                </a:solidFill>
                <a:effectLst/>
                <a:latin typeface="Times New Roman" panose="02020603050405020304" pitchFamily="18" charset="0"/>
                <a:cs typeface="Times New Roman" panose="02020603050405020304" pitchFamily="18" charset="0"/>
              </a:rPr>
              <a:t>Proof of continuity of business income such as Bank Account Statement</a:t>
            </a:r>
          </a:p>
          <a:p>
            <a:pPr marL="285750" indent="-285750" algn="l">
              <a:lnSpc>
                <a:spcPct val="120000"/>
              </a:lnSpc>
              <a:spcBef>
                <a:spcPts val="0"/>
              </a:spcBef>
              <a:buFont typeface="Wingdings" panose="05000000000000000000" pitchFamily="2" charset="2"/>
              <a:buChar char="q"/>
            </a:pPr>
            <a:r>
              <a:rPr lang="en-US" sz="3500" b="0" i="0" dirty="0">
                <a:solidFill>
                  <a:srgbClr val="000000"/>
                </a:solidFill>
                <a:effectLst/>
                <a:latin typeface="Times New Roman" panose="02020603050405020304" pitchFamily="18" charset="0"/>
                <a:cs typeface="Times New Roman" panose="02020603050405020304" pitchFamily="18" charset="0"/>
              </a:rPr>
              <a:t>Evidence of doing business like GST Registration</a:t>
            </a:r>
          </a:p>
          <a:p>
            <a:pPr algn="l">
              <a:lnSpc>
                <a:spcPct val="120000"/>
              </a:lnSpc>
              <a:spcBef>
                <a:spcPts val="0"/>
              </a:spcBef>
            </a:pPr>
            <a:endParaRPr lang="en-US" sz="160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2042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latin typeface="Times New Roman" panose="02020603050405020304" pitchFamily="18" charset="0"/>
                <a:cs typeface="Times New Roman" panose="02020603050405020304" pitchFamily="18" charset="0"/>
              </a:rPr>
              <a:t>BUSINESS LOAN</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39788"/>
            <a:ext cx="10203342" cy="4312024"/>
          </a:xfrm>
        </p:spPr>
        <p:txBody>
          <a:bodyPr>
            <a:normAutofit fontScale="92500"/>
          </a:bodyPr>
          <a:lstStyle/>
          <a:p>
            <a:pPr algn="just">
              <a:lnSpc>
                <a:spcPct val="120000"/>
              </a:lnSpc>
              <a:spcBef>
                <a:spcPts val="0"/>
              </a:spcBef>
            </a:pPr>
            <a:r>
              <a:rPr lang="en-US" b="0" i="0" dirty="0">
                <a:solidFill>
                  <a:srgbClr val="000000"/>
                </a:solidFill>
                <a:effectLst/>
                <a:latin typeface="Times New Roman" panose="02020603050405020304" pitchFamily="18" charset="0"/>
                <a:cs typeface="Times New Roman" panose="02020603050405020304" pitchFamily="18" charset="0"/>
              </a:rPr>
              <a:t>The following are the common documents required for a Business Loan:</a:t>
            </a:r>
          </a:p>
          <a:p>
            <a:pPr marL="342900" indent="-342900" algn="just">
              <a:lnSpc>
                <a:spcPct val="120000"/>
              </a:lnSpc>
              <a:spcBef>
                <a:spcPts val="0"/>
              </a:spcBef>
              <a:buClr>
                <a:schemeClr val="tx2"/>
              </a:buClr>
              <a:buFont typeface="Wingdings" panose="05000000000000000000" pitchFamily="2" charset="2"/>
              <a:buChar char="q"/>
            </a:pPr>
            <a:r>
              <a:rPr lang="en-US" b="1" i="0" dirty="0">
                <a:solidFill>
                  <a:srgbClr val="000000"/>
                </a:solidFill>
                <a:effectLst/>
                <a:latin typeface="Times New Roman" panose="02020603050405020304" pitchFamily="18" charset="0"/>
                <a:cs typeface="Times New Roman" panose="02020603050405020304" pitchFamily="18" charset="0"/>
              </a:rPr>
              <a:t>Proof of address of the promoters: </a:t>
            </a:r>
            <a:r>
              <a:rPr lang="en-US" b="0" i="0" dirty="0">
                <a:solidFill>
                  <a:srgbClr val="000000"/>
                </a:solidFill>
                <a:effectLst/>
                <a:latin typeface="Times New Roman" panose="02020603050405020304" pitchFamily="18" charset="0"/>
                <a:cs typeface="Times New Roman" panose="02020603050405020304" pitchFamily="18" charset="0"/>
              </a:rPr>
              <a:t>Aadhaar Card, Voter's ID Card, Driving License, Utility Bills, etc.</a:t>
            </a:r>
          </a:p>
          <a:p>
            <a:pPr marL="342900" indent="-342900" algn="just">
              <a:lnSpc>
                <a:spcPct val="120000"/>
              </a:lnSpc>
              <a:spcBef>
                <a:spcPts val="0"/>
              </a:spcBef>
              <a:buClr>
                <a:schemeClr val="tx2"/>
              </a:buClr>
              <a:buFont typeface="Wingdings" panose="05000000000000000000" pitchFamily="2" charset="2"/>
              <a:buChar char="q"/>
            </a:pPr>
            <a:r>
              <a:rPr lang="en-US" b="1" i="0" dirty="0">
                <a:solidFill>
                  <a:srgbClr val="000000"/>
                </a:solidFill>
                <a:effectLst/>
                <a:latin typeface="Times New Roman" panose="02020603050405020304" pitchFamily="18" charset="0"/>
                <a:cs typeface="Times New Roman" panose="02020603050405020304" pitchFamily="18" charset="0"/>
              </a:rPr>
              <a:t>Photo ID proof of the promoters: </a:t>
            </a:r>
            <a:r>
              <a:rPr lang="en-US" b="0" i="0" dirty="0">
                <a:solidFill>
                  <a:srgbClr val="000000"/>
                </a:solidFill>
                <a:effectLst/>
                <a:latin typeface="Times New Roman" panose="02020603050405020304" pitchFamily="18" charset="0"/>
                <a:cs typeface="Times New Roman" panose="02020603050405020304" pitchFamily="18" charset="0"/>
              </a:rPr>
              <a:t>PAN Card, Passport, Voter's ID Card, Driving License, etc.</a:t>
            </a:r>
          </a:p>
          <a:p>
            <a:pPr marL="342900" indent="-342900" algn="just">
              <a:lnSpc>
                <a:spcPct val="120000"/>
              </a:lnSpc>
              <a:spcBef>
                <a:spcPts val="0"/>
              </a:spcBef>
              <a:buClr>
                <a:schemeClr val="tx2"/>
              </a:buClr>
              <a:buFont typeface="Wingdings" panose="05000000000000000000" pitchFamily="2" charset="2"/>
              <a:buChar char="q"/>
            </a:pPr>
            <a:r>
              <a:rPr lang="en-US" b="1" i="0" dirty="0">
                <a:solidFill>
                  <a:srgbClr val="000000"/>
                </a:solidFill>
                <a:effectLst/>
                <a:latin typeface="Times New Roman" panose="02020603050405020304" pitchFamily="18" charset="0"/>
                <a:cs typeface="Times New Roman" panose="02020603050405020304" pitchFamily="18" charset="0"/>
              </a:rPr>
              <a:t>Proof of business: </a:t>
            </a:r>
            <a:r>
              <a:rPr lang="en-US" b="0" i="0" dirty="0">
                <a:solidFill>
                  <a:srgbClr val="000000"/>
                </a:solidFill>
                <a:effectLst/>
                <a:latin typeface="Times New Roman" panose="02020603050405020304" pitchFamily="18" charset="0"/>
                <a:cs typeface="Times New Roman" panose="02020603050405020304" pitchFamily="18" charset="0"/>
              </a:rPr>
              <a:t>GST Registration, Trade License, Registration under Shop Act, Drug Licence, etc.</a:t>
            </a:r>
          </a:p>
          <a:p>
            <a:pPr marL="342900" indent="-342900" algn="just">
              <a:lnSpc>
                <a:spcPct val="120000"/>
              </a:lnSpc>
              <a:spcBef>
                <a:spcPts val="0"/>
              </a:spcBef>
              <a:buClr>
                <a:schemeClr val="tx2"/>
              </a:buClr>
              <a:buFont typeface="Wingdings" panose="05000000000000000000" pitchFamily="2" charset="2"/>
              <a:buChar char="q"/>
            </a:pPr>
            <a:r>
              <a:rPr lang="en-US" b="1" i="0" dirty="0">
                <a:solidFill>
                  <a:srgbClr val="000000"/>
                </a:solidFill>
                <a:effectLst/>
                <a:latin typeface="Times New Roman" panose="02020603050405020304" pitchFamily="18" charset="0"/>
                <a:cs typeface="Times New Roman" panose="02020603050405020304" pitchFamily="18" charset="0"/>
              </a:rPr>
              <a:t>Income proof: </a:t>
            </a:r>
            <a:r>
              <a:rPr lang="en-US" b="0" i="0" dirty="0">
                <a:solidFill>
                  <a:srgbClr val="000000"/>
                </a:solidFill>
                <a:effectLst/>
                <a:latin typeface="Times New Roman" panose="02020603050405020304" pitchFamily="18" charset="0"/>
                <a:cs typeface="Times New Roman" panose="02020603050405020304" pitchFamily="18" charset="0"/>
              </a:rPr>
              <a:t>Balance Sheet and Profit &amp; Loss Account audited by an Auditor with Auditor's report.</a:t>
            </a:r>
          </a:p>
          <a:p>
            <a:pPr marL="342900" indent="-342900" algn="just">
              <a:lnSpc>
                <a:spcPct val="120000"/>
              </a:lnSpc>
              <a:spcBef>
                <a:spcPts val="0"/>
              </a:spcBef>
              <a:buClr>
                <a:schemeClr val="tx2"/>
              </a:buClr>
              <a:buFont typeface="Wingdings" panose="05000000000000000000" pitchFamily="2" charset="2"/>
              <a:buChar char="q"/>
            </a:pPr>
            <a:r>
              <a:rPr lang="en-US" b="1" i="0" dirty="0">
                <a:solidFill>
                  <a:srgbClr val="000000"/>
                </a:solidFill>
                <a:effectLst/>
                <a:latin typeface="Times New Roman" panose="02020603050405020304" pitchFamily="18" charset="0"/>
                <a:cs typeface="Times New Roman" panose="02020603050405020304" pitchFamily="18" charset="0"/>
              </a:rPr>
              <a:t>Other documents:</a:t>
            </a:r>
            <a:endParaRPr lang="en-US" b="0" i="0" dirty="0">
              <a:solidFill>
                <a:srgbClr val="000000"/>
              </a:solidFill>
              <a:effectLst/>
              <a:latin typeface="Times New Roman" panose="02020603050405020304" pitchFamily="18" charset="0"/>
              <a:cs typeface="Times New Roman" panose="02020603050405020304" pitchFamily="18" charset="0"/>
            </a:endParaRPr>
          </a:p>
          <a:p>
            <a:pPr marL="800100" lvl="1" indent="-342900" algn="just">
              <a:lnSpc>
                <a:spcPct val="120000"/>
              </a:lnSpc>
              <a:spcBef>
                <a:spcPts val="0"/>
              </a:spcBef>
              <a:buClr>
                <a:schemeClr val="tx2"/>
              </a:buClr>
              <a:buFont typeface="Wingdings" panose="05000000000000000000" pitchFamily="2" charset="2"/>
              <a:buChar char="§"/>
            </a:pPr>
            <a:r>
              <a:rPr lang="en-US" b="0" i="0" dirty="0">
                <a:solidFill>
                  <a:srgbClr val="000000"/>
                </a:solidFill>
                <a:effectLst/>
                <a:latin typeface="Times New Roman" panose="02020603050405020304" pitchFamily="18" charset="0"/>
                <a:cs typeface="Times New Roman" panose="02020603050405020304" pitchFamily="18" charset="0"/>
              </a:rPr>
              <a:t>Partnership Deed in the case of Partnership Firm.</a:t>
            </a:r>
          </a:p>
          <a:p>
            <a:pPr marL="800100" lvl="1" indent="-342900" algn="just">
              <a:lnSpc>
                <a:spcPct val="120000"/>
              </a:lnSpc>
              <a:spcBef>
                <a:spcPts val="0"/>
              </a:spcBef>
              <a:buClr>
                <a:schemeClr val="tx2"/>
              </a:buClr>
              <a:buFont typeface="Wingdings" panose="05000000000000000000" pitchFamily="2" charset="2"/>
              <a:buChar char="§"/>
            </a:pPr>
            <a:r>
              <a:rPr lang="en-US" b="0" i="0" dirty="0">
                <a:solidFill>
                  <a:srgbClr val="000000"/>
                </a:solidFill>
                <a:effectLst/>
                <a:latin typeface="Times New Roman" panose="02020603050405020304" pitchFamily="18" charset="0"/>
                <a:cs typeface="Times New Roman" panose="02020603050405020304" pitchFamily="18" charset="0"/>
              </a:rPr>
              <a:t>Articles of Association, Memorandum of Association, and Board Resolution as per the format provided by the lender in the case of a Company.</a:t>
            </a:r>
          </a:p>
          <a:p>
            <a:pPr marL="800100" lvl="1" indent="-342900" algn="just">
              <a:lnSpc>
                <a:spcPct val="120000"/>
              </a:lnSpc>
              <a:spcBef>
                <a:spcPts val="0"/>
              </a:spcBef>
              <a:buClr>
                <a:schemeClr val="tx2"/>
              </a:buClr>
              <a:buFont typeface="Wingdings" panose="05000000000000000000" pitchFamily="2" charset="2"/>
              <a:buChar char="§"/>
            </a:pPr>
            <a:r>
              <a:rPr lang="en-US" b="0" i="0" dirty="0">
                <a:solidFill>
                  <a:srgbClr val="000000"/>
                </a:solidFill>
                <a:effectLst/>
                <a:latin typeface="Times New Roman" panose="02020603050405020304" pitchFamily="18" charset="0"/>
                <a:cs typeface="Times New Roman" panose="02020603050405020304" pitchFamily="18" charset="0"/>
              </a:rPr>
              <a:t>PAN Card of Partnership Firm/Company.</a:t>
            </a:r>
          </a:p>
          <a:p>
            <a:pPr marL="800100" lvl="1" indent="-342900" algn="just">
              <a:lnSpc>
                <a:spcPct val="120000"/>
              </a:lnSpc>
              <a:spcBef>
                <a:spcPts val="0"/>
              </a:spcBef>
              <a:buClr>
                <a:schemeClr val="tx2"/>
              </a:buClr>
              <a:buFont typeface="Wingdings" panose="05000000000000000000" pitchFamily="2" charset="2"/>
              <a:buChar char="§"/>
            </a:pPr>
            <a:r>
              <a:rPr lang="en-US" b="0" i="0" dirty="0">
                <a:solidFill>
                  <a:srgbClr val="000000"/>
                </a:solidFill>
                <a:effectLst/>
                <a:latin typeface="Times New Roman" panose="02020603050405020304" pitchFamily="18" charset="0"/>
                <a:cs typeface="Times New Roman" panose="02020603050405020304" pitchFamily="18" charset="0"/>
              </a:rPr>
              <a:t>National and State Permit if finance is availed for a commercial vehicle.</a:t>
            </a:r>
          </a:p>
          <a:p>
            <a:pPr algn="just">
              <a:lnSpc>
                <a:spcPct val="120000"/>
              </a:lnSpc>
              <a:spcBef>
                <a:spcPts val="0"/>
              </a:spcBef>
            </a:pPr>
            <a:endParaRPr lang="en-US" sz="160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8040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6309904" y="411479"/>
            <a:ext cx="5486400" cy="3291840"/>
          </a:xfrm>
        </p:spPr>
        <p:txBody>
          <a:bodyPr/>
          <a:lstStyle/>
          <a:p>
            <a:r>
              <a:rPr lang="en-US" dirty="0"/>
              <a:t>How to Improve CIBIL Score?</a:t>
            </a:r>
          </a:p>
        </p:txBody>
      </p:sp>
      <p:pic>
        <p:nvPicPr>
          <p:cNvPr id="5" name="Picture 4">
            <a:extLst>
              <a:ext uri="{FF2B5EF4-FFF2-40B4-BE49-F238E27FC236}">
                <a16:creationId xmlns:a16="http://schemas.microsoft.com/office/drawing/2014/main" id="{7DB95710-C620-9BAB-77C6-7256FF8395C1}"/>
              </a:ext>
            </a:extLst>
          </p:cNvPr>
          <p:cNvPicPr>
            <a:picLocks noChangeAspect="1"/>
          </p:cNvPicPr>
          <p:nvPr/>
        </p:nvPicPr>
        <p:blipFill>
          <a:blip r:embed="rId3"/>
          <a:stretch>
            <a:fillRect/>
          </a:stretch>
        </p:blipFill>
        <p:spPr>
          <a:xfrm>
            <a:off x="8440853" y="4036978"/>
            <a:ext cx="3355451" cy="2624239"/>
          </a:xfrm>
          <a:prstGeom prst="rect">
            <a:avLst/>
          </a:prstGeom>
        </p:spPr>
      </p:pic>
    </p:spTree>
    <p:extLst>
      <p:ext uri="{BB962C8B-B14F-4D97-AF65-F5344CB8AC3E}">
        <p14:creationId xmlns:p14="http://schemas.microsoft.com/office/powerpoint/2010/main" val="23993989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436208"/>
            <a:ext cx="9778365" cy="1494596"/>
          </a:xfrm>
        </p:spPr>
        <p:txBody>
          <a:bodyPr/>
          <a:lstStyle/>
          <a:p>
            <a:pPr algn="l"/>
            <a:r>
              <a:rPr lang="en-US" b="1" i="0" dirty="0">
                <a:solidFill>
                  <a:srgbClr val="000000"/>
                </a:solidFill>
                <a:effectLst/>
                <a:latin typeface="Times New Roman" panose="02020603050405020304" pitchFamily="18" charset="0"/>
                <a:cs typeface="Times New Roman" panose="02020603050405020304" pitchFamily="18" charset="0"/>
              </a:rPr>
              <a:t>How to get a high business loan eligibility?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39788"/>
            <a:ext cx="10203342" cy="4312024"/>
          </a:xfrm>
        </p:spPr>
        <p:txBody>
          <a:bodyPr>
            <a:normAutofit fontScale="92500" lnSpcReduction="10000"/>
          </a:bodyPr>
          <a:lstStyle/>
          <a:p>
            <a:pPr marL="342900" indent="-342900" algn="just">
              <a:lnSpc>
                <a:spcPct val="100000"/>
              </a:lnSpc>
              <a:spcBef>
                <a:spcPts val="0"/>
              </a:spcBef>
              <a:buClr>
                <a:schemeClr val="tx2"/>
              </a:buClr>
              <a:buFont typeface="Wingdings" panose="05000000000000000000" pitchFamily="2" charset="2"/>
              <a:buChar char="q"/>
            </a:pPr>
            <a:r>
              <a:rPr lang="en-US" b="0" i="0" dirty="0">
                <a:solidFill>
                  <a:srgbClr val="000000"/>
                </a:solidFill>
                <a:effectLst/>
                <a:latin typeface="Times New Roman" panose="02020603050405020304" pitchFamily="18" charset="0"/>
                <a:cs typeface="Times New Roman" panose="02020603050405020304" pitchFamily="18" charset="0"/>
              </a:rPr>
              <a:t>Prepare a business charter containing the details of your business plans for the next few years.</a:t>
            </a:r>
          </a:p>
          <a:p>
            <a:pPr marL="342900" indent="-342900" algn="just">
              <a:lnSpc>
                <a:spcPct val="100000"/>
              </a:lnSpc>
              <a:spcBef>
                <a:spcPts val="0"/>
              </a:spcBef>
              <a:buClr>
                <a:schemeClr val="tx2"/>
              </a:buClr>
              <a:buFont typeface="Wingdings" panose="05000000000000000000" pitchFamily="2" charset="2"/>
              <a:buChar char="q"/>
            </a:pPr>
            <a:endParaRPr lang="en-US" b="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Clr>
                <a:schemeClr val="tx2"/>
              </a:buClr>
              <a:buFont typeface="Wingdings" panose="05000000000000000000" pitchFamily="2" charset="2"/>
              <a:buChar char="q"/>
            </a:pPr>
            <a:r>
              <a:rPr lang="en-US" b="0" i="0" dirty="0">
                <a:solidFill>
                  <a:srgbClr val="000000"/>
                </a:solidFill>
                <a:effectLst/>
                <a:latin typeface="Times New Roman" panose="02020603050405020304" pitchFamily="18" charset="0"/>
                <a:cs typeface="Times New Roman" panose="02020603050405020304" pitchFamily="18" charset="0"/>
              </a:rPr>
              <a:t>Be aware of the credit score of the promoters as well as the company before approaching the lender.</a:t>
            </a:r>
          </a:p>
          <a:p>
            <a:pPr marL="342900" indent="-342900" algn="just">
              <a:lnSpc>
                <a:spcPct val="100000"/>
              </a:lnSpc>
              <a:spcBef>
                <a:spcPts val="0"/>
              </a:spcBef>
              <a:buClr>
                <a:schemeClr val="tx2"/>
              </a:buClr>
              <a:buFont typeface="Wingdings" panose="05000000000000000000" pitchFamily="2" charset="2"/>
              <a:buChar char="q"/>
            </a:pPr>
            <a:endParaRPr lang="en-US" b="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Clr>
                <a:schemeClr val="tx2"/>
              </a:buClr>
              <a:buFont typeface="Wingdings" panose="05000000000000000000" pitchFamily="2" charset="2"/>
              <a:buChar char="q"/>
            </a:pPr>
            <a:r>
              <a:rPr lang="en-US" b="0" i="0" dirty="0">
                <a:solidFill>
                  <a:srgbClr val="000000"/>
                </a:solidFill>
                <a:effectLst/>
                <a:latin typeface="Times New Roman" panose="02020603050405020304" pitchFamily="18" charset="0"/>
                <a:cs typeface="Times New Roman" panose="02020603050405020304" pitchFamily="18" charset="0"/>
              </a:rPr>
              <a:t>Decide the quantum as knowing the right quantum of loan is also a mandatory requirement.</a:t>
            </a:r>
          </a:p>
          <a:p>
            <a:pPr marL="342900" indent="-342900" algn="just">
              <a:lnSpc>
                <a:spcPct val="100000"/>
              </a:lnSpc>
              <a:spcBef>
                <a:spcPts val="0"/>
              </a:spcBef>
              <a:buClr>
                <a:schemeClr val="tx2"/>
              </a:buClr>
              <a:buFont typeface="Wingdings" panose="05000000000000000000" pitchFamily="2" charset="2"/>
              <a:buChar char="q"/>
            </a:pPr>
            <a:endParaRPr lang="en-US" b="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Clr>
                <a:schemeClr val="tx2"/>
              </a:buClr>
              <a:buFont typeface="Wingdings" panose="05000000000000000000" pitchFamily="2" charset="2"/>
              <a:buChar char="q"/>
            </a:pPr>
            <a:r>
              <a:rPr lang="en-US" b="0" i="0" dirty="0">
                <a:solidFill>
                  <a:srgbClr val="000000"/>
                </a:solidFill>
                <a:effectLst/>
                <a:latin typeface="Times New Roman" panose="02020603050405020304" pitchFamily="18" charset="0"/>
                <a:cs typeface="Times New Roman" panose="02020603050405020304" pitchFamily="18" charset="0"/>
              </a:rPr>
              <a:t>Do a bit of market research to understand the various options available for Business Loans in the market.</a:t>
            </a:r>
          </a:p>
          <a:p>
            <a:pPr marL="342900" indent="-342900" algn="just">
              <a:lnSpc>
                <a:spcPct val="100000"/>
              </a:lnSpc>
              <a:spcBef>
                <a:spcPts val="0"/>
              </a:spcBef>
              <a:buClr>
                <a:schemeClr val="tx2"/>
              </a:buClr>
              <a:buFont typeface="Wingdings" panose="05000000000000000000" pitchFamily="2" charset="2"/>
              <a:buChar char="q"/>
            </a:pPr>
            <a:endParaRPr lang="en-US" b="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Clr>
                <a:schemeClr val="tx2"/>
              </a:buClr>
              <a:buFont typeface="Wingdings" panose="05000000000000000000" pitchFamily="2" charset="2"/>
              <a:buChar char="q"/>
            </a:pPr>
            <a:r>
              <a:rPr lang="en-US" b="0" i="0" dirty="0">
                <a:solidFill>
                  <a:srgbClr val="000000"/>
                </a:solidFill>
                <a:effectLst/>
                <a:latin typeface="Times New Roman" panose="02020603050405020304" pitchFamily="18" charset="0"/>
                <a:cs typeface="Times New Roman" panose="02020603050405020304" pitchFamily="18" charset="0"/>
              </a:rPr>
              <a:t>Shortlist the options that suit your requirement and also check for the interest rates and other associated charges for the loan.</a:t>
            </a:r>
          </a:p>
          <a:p>
            <a:pPr marL="342900" indent="-342900" algn="just">
              <a:lnSpc>
                <a:spcPct val="100000"/>
              </a:lnSpc>
              <a:spcBef>
                <a:spcPts val="0"/>
              </a:spcBef>
              <a:buClr>
                <a:schemeClr val="tx2"/>
              </a:buClr>
              <a:buFont typeface="Wingdings" panose="05000000000000000000" pitchFamily="2" charset="2"/>
              <a:buChar char="q"/>
            </a:pPr>
            <a:endParaRPr lang="en-US" b="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Clr>
                <a:schemeClr val="tx2"/>
              </a:buClr>
              <a:buFont typeface="Wingdings" panose="05000000000000000000" pitchFamily="2" charset="2"/>
              <a:buChar char="q"/>
            </a:pPr>
            <a:r>
              <a:rPr lang="en-US" b="0" i="0" dirty="0">
                <a:solidFill>
                  <a:srgbClr val="000000"/>
                </a:solidFill>
                <a:effectLst/>
                <a:latin typeface="Times New Roman" panose="02020603050405020304" pitchFamily="18" charset="0"/>
                <a:cs typeface="Times New Roman" panose="02020603050405020304" pitchFamily="18" charset="0"/>
              </a:rPr>
              <a:t>Look for the lender which does not have elaborate approval procedures.</a:t>
            </a:r>
          </a:p>
          <a:p>
            <a:pPr marL="342900" indent="-342900" algn="just">
              <a:lnSpc>
                <a:spcPct val="100000"/>
              </a:lnSpc>
              <a:spcBef>
                <a:spcPts val="0"/>
              </a:spcBef>
              <a:buClr>
                <a:schemeClr val="tx2"/>
              </a:buClr>
              <a:buFont typeface="Wingdings" panose="05000000000000000000" pitchFamily="2" charset="2"/>
              <a:buChar char="q"/>
            </a:pPr>
            <a:endParaRPr lang="en-US" b="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Clr>
                <a:schemeClr val="tx2"/>
              </a:buClr>
              <a:buFont typeface="Wingdings" panose="05000000000000000000" pitchFamily="2" charset="2"/>
              <a:buChar char="q"/>
            </a:pPr>
            <a:r>
              <a:rPr lang="en-US" b="0" i="0" dirty="0">
                <a:solidFill>
                  <a:srgbClr val="000000"/>
                </a:solidFill>
                <a:effectLst/>
                <a:latin typeface="Times New Roman" panose="02020603050405020304" pitchFamily="18" charset="0"/>
                <a:cs typeface="Times New Roman" panose="02020603050405020304" pitchFamily="18" charset="0"/>
              </a:rPr>
              <a:t>Be aware of the documents required and keep them ready before applying for the Business Loan.</a:t>
            </a:r>
            <a:endParaRPr lang="en-US" sz="160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68208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pPr algn="l"/>
            <a:r>
              <a:rPr lang="en-US" b="1" i="0" dirty="0">
                <a:solidFill>
                  <a:srgbClr val="000000"/>
                </a:solidFill>
                <a:effectLst/>
                <a:latin typeface="Times New Roman" panose="02020603050405020304" pitchFamily="18" charset="0"/>
                <a:cs typeface="Times New Roman" panose="02020603050405020304" pitchFamily="18" charset="0"/>
              </a:rPr>
              <a:t>How to Improve CIBIL Score?</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39788"/>
            <a:ext cx="10203342" cy="4312024"/>
          </a:xfrm>
        </p:spPr>
        <p:txBody>
          <a:bodyPr>
            <a:normAutofit/>
          </a:bodyPr>
          <a:lstStyle/>
          <a:p>
            <a:pPr algn="just">
              <a:lnSpc>
                <a:spcPct val="100000"/>
              </a:lnSpc>
              <a:spcBef>
                <a:spcPts val="0"/>
              </a:spcBef>
            </a:pPr>
            <a:r>
              <a:rPr lang="en-US" sz="1800" b="0" i="0" dirty="0">
                <a:effectLst/>
                <a:latin typeface="Times New Roman" panose="02020603050405020304" pitchFamily="18" charset="0"/>
                <a:cs typeface="Times New Roman" panose="02020603050405020304" pitchFamily="18" charset="0"/>
              </a:rPr>
              <a:t>Your CIBIL score is extremely important solely because it influences your ability to get a loan from banks. Your credit history, which includes your past credit payments and payment patterns, determines your CIBIL score. To find out how to improve CIBIL score, you must be well equipped with your credit history and all the past payments made by you.</a:t>
            </a:r>
          </a:p>
          <a:p>
            <a:pPr marL="342900" indent="-342900" algn="just">
              <a:lnSpc>
                <a:spcPct val="100000"/>
              </a:lnSpc>
              <a:spcBef>
                <a:spcPts val="0"/>
              </a:spcBef>
              <a:buClr>
                <a:schemeClr val="tx2"/>
              </a:buClr>
              <a:buFont typeface="Wingdings" panose="05000000000000000000" pitchFamily="2" charset="2"/>
              <a:buChar char="q"/>
            </a:pPr>
            <a:endParaRPr lang="en-US" sz="1800" b="0" i="0" dirty="0">
              <a:effectLst/>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Clr>
                <a:schemeClr val="tx2"/>
              </a:buClr>
              <a:buFont typeface="Wingdings" panose="05000000000000000000" pitchFamily="2" charset="2"/>
              <a:buChar char="q"/>
            </a:pPr>
            <a:r>
              <a:rPr lang="en-IN" sz="1800" i="0" dirty="0">
                <a:effectLst/>
                <a:latin typeface="Times New Roman" panose="02020603050405020304" pitchFamily="18" charset="0"/>
                <a:cs typeface="Times New Roman" panose="02020603050405020304" pitchFamily="18" charset="0"/>
              </a:rPr>
              <a:t>Timely Payments</a:t>
            </a:r>
          </a:p>
          <a:p>
            <a:pPr marL="342900" indent="-342900" algn="just">
              <a:lnSpc>
                <a:spcPct val="100000"/>
              </a:lnSpc>
              <a:spcBef>
                <a:spcPts val="0"/>
              </a:spcBef>
              <a:buClr>
                <a:schemeClr val="tx2"/>
              </a:buClr>
              <a:buFont typeface="Wingdings" panose="05000000000000000000" pitchFamily="2" charset="2"/>
              <a:buChar char="q"/>
            </a:pPr>
            <a:r>
              <a:rPr lang="en-IN" sz="1800" i="0" dirty="0">
                <a:effectLst/>
                <a:latin typeface="Times New Roman" panose="02020603050405020304" pitchFamily="18" charset="0"/>
                <a:cs typeface="Times New Roman" panose="02020603050405020304" pitchFamily="18" charset="0"/>
              </a:rPr>
              <a:t>Limit Unsecured Loans</a:t>
            </a:r>
            <a:endParaRPr lang="en-US" sz="1800" dirty="0">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Clr>
                <a:schemeClr val="tx2"/>
              </a:buClr>
              <a:buFont typeface="Wingdings" panose="05000000000000000000" pitchFamily="2" charset="2"/>
              <a:buChar char="q"/>
            </a:pPr>
            <a:r>
              <a:rPr lang="en-IN" sz="1800" i="0" dirty="0">
                <a:effectLst/>
                <a:latin typeface="Times New Roman" panose="02020603050405020304" pitchFamily="18" charset="0"/>
                <a:cs typeface="Times New Roman" panose="02020603050405020304" pitchFamily="18" charset="0"/>
              </a:rPr>
              <a:t>Monitor Credit Utilization, avoid high credit utilisation</a:t>
            </a:r>
            <a:endParaRPr lang="en-US" sz="1800" i="0" dirty="0">
              <a:effectLst/>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Clr>
                <a:schemeClr val="tx2"/>
              </a:buClr>
              <a:buFont typeface="Wingdings" panose="05000000000000000000" pitchFamily="2" charset="2"/>
              <a:buChar char="q"/>
            </a:pPr>
            <a:r>
              <a:rPr lang="en-IN" sz="1800" i="0" dirty="0">
                <a:effectLst/>
                <a:latin typeface="Times New Roman" panose="02020603050405020304" pitchFamily="18" charset="0"/>
                <a:cs typeface="Times New Roman" panose="02020603050405020304" pitchFamily="18" charset="0"/>
              </a:rPr>
              <a:t>Avoid Multiple Credit Enquiries</a:t>
            </a:r>
            <a:endParaRPr lang="en-US" sz="1800" dirty="0">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Clr>
                <a:schemeClr val="tx2"/>
              </a:buClr>
              <a:buFont typeface="Wingdings" panose="05000000000000000000" pitchFamily="2" charset="2"/>
              <a:buChar char="q"/>
            </a:pPr>
            <a:r>
              <a:rPr lang="en-IN" sz="1800" i="0" dirty="0">
                <a:effectLst/>
                <a:latin typeface="Times New Roman" panose="02020603050405020304" pitchFamily="18" charset="0"/>
                <a:cs typeface="Times New Roman" panose="02020603050405020304" pitchFamily="18" charset="0"/>
              </a:rPr>
              <a:t>Check Credit Reports for discrepancies</a:t>
            </a:r>
            <a:endParaRPr lang="en-US" sz="1800" i="0" dirty="0">
              <a:effectLst/>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Clr>
                <a:schemeClr val="tx2"/>
              </a:buClr>
              <a:buFont typeface="Wingdings" panose="05000000000000000000" pitchFamily="2" charset="2"/>
              <a:buChar char="q"/>
            </a:pPr>
            <a:r>
              <a:rPr lang="en-IN" sz="1800" i="0" dirty="0">
                <a:effectLst/>
                <a:latin typeface="Times New Roman" panose="02020603050405020304" pitchFamily="18" charset="0"/>
                <a:cs typeface="Times New Roman" panose="02020603050405020304" pitchFamily="18" charset="0"/>
              </a:rPr>
              <a:t>Maintain Old Credit Accounts</a:t>
            </a:r>
            <a:endParaRPr lang="en-US" sz="1800" dirty="0">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Clr>
                <a:schemeClr val="tx2"/>
              </a:buClr>
              <a:buFont typeface="Wingdings" panose="05000000000000000000" pitchFamily="2" charset="2"/>
              <a:buChar char="q"/>
            </a:pPr>
            <a:r>
              <a:rPr lang="en-US" sz="1800" i="0" dirty="0">
                <a:effectLst/>
                <a:latin typeface="Times New Roman" panose="02020603050405020304" pitchFamily="18" charset="0"/>
                <a:cs typeface="Times New Roman" panose="02020603050405020304" pitchFamily="18" charset="0"/>
              </a:rPr>
              <a:t>Limit Opening New Credit Lines</a:t>
            </a:r>
          </a:p>
          <a:p>
            <a:pPr marL="342900" indent="-342900" algn="just">
              <a:lnSpc>
                <a:spcPct val="100000"/>
              </a:lnSpc>
              <a:spcBef>
                <a:spcPts val="0"/>
              </a:spcBef>
              <a:buClr>
                <a:schemeClr val="tx2"/>
              </a:buClr>
              <a:buFont typeface="Wingdings" panose="05000000000000000000" pitchFamily="2" charset="2"/>
              <a:buChar char="q"/>
            </a:pPr>
            <a:r>
              <a:rPr lang="en-IN" sz="1800" i="0" dirty="0">
                <a:effectLst/>
                <a:latin typeface="Times New Roman" panose="02020603050405020304" pitchFamily="18" charset="0"/>
                <a:cs typeface="Times New Roman" panose="02020603050405020304" pitchFamily="18" charset="0"/>
              </a:rPr>
              <a:t>Negotiate with Creditors </a:t>
            </a:r>
          </a:p>
          <a:p>
            <a:pPr marL="342900" indent="-342900" algn="just">
              <a:lnSpc>
                <a:spcPct val="100000"/>
              </a:lnSpc>
              <a:spcBef>
                <a:spcPts val="0"/>
              </a:spcBef>
              <a:buClr>
                <a:schemeClr val="tx2"/>
              </a:buClr>
              <a:buFont typeface="Wingdings" panose="05000000000000000000" pitchFamily="2" charset="2"/>
              <a:buChar char="q"/>
            </a:pPr>
            <a:r>
              <a:rPr lang="en-IN" sz="1800" i="0" dirty="0">
                <a:effectLst/>
                <a:latin typeface="Times New Roman" panose="02020603050405020304" pitchFamily="18" charset="0"/>
                <a:cs typeface="Times New Roman" panose="02020603050405020304" pitchFamily="18" charset="0"/>
              </a:rPr>
              <a:t>Maintain a Healthy Mix</a:t>
            </a:r>
          </a:p>
          <a:p>
            <a:pPr marL="342900" indent="-342900" algn="just">
              <a:lnSpc>
                <a:spcPct val="100000"/>
              </a:lnSpc>
              <a:spcBef>
                <a:spcPts val="0"/>
              </a:spcBef>
              <a:buClr>
                <a:schemeClr val="tx2"/>
              </a:buClr>
              <a:buFont typeface="Wingdings" panose="05000000000000000000" pitchFamily="2" charset="2"/>
              <a:buChar char="q"/>
            </a:pPr>
            <a:r>
              <a:rPr lang="en-IN" sz="1800" i="0" dirty="0">
                <a:effectLst/>
                <a:latin typeface="Times New Roman" panose="02020603050405020304" pitchFamily="18" charset="0"/>
                <a:cs typeface="Times New Roman" panose="02020603050405020304" pitchFamily="18" charset="0"/>
              </a:rPr>
              <a:t>Avoid Guarantor Defaults</a:t>
            </a:r>
            <a:endParaRPr lang="en-IN"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30764DC-2F32-29F1-6E39-DA8641573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2423" y="5988423"/>
            <a:ext cx="869577" cy="869577"/>
          </a:xfrm>
          <a:prstGeom prst="rect">
            <a:avLst/>
          </a:prstGeom>
        </p:spPr>
      </p:pic>
    </p:spTree>
    <p:extLst>
      <p:ext uri="{BB962C8B-B14F-4D97-AF65-F5344CB8AC3E}">
        <p14:creationId xmlns:p14="http://schemas.microsoft.com/office/powerpoint/2010/main" val="8757792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58" y="542079"/>
            <a:ext cx="9778365" cy="1494596"/>
          </a:xfrm>
        </p:spPr>
        <p:txBody>
          <a:bodyPr/>
          <a:lstStyle/>
          <a:p>
            <a:pPr algn="l"/>
            <a:r>
              <a:rPr lang="en-US" b="1" i="0" dirty="0">
                <a:solidFill>
                  <a:srgbClr val="000000"/>
                </a:solidFill>
                <a:effectLst/>
                <a:latin typeface="Times New Roman" panose="02020603050405020304" pitchFamily="18" charset="0"/>
                <a:cs typeface="Times New Roman" panose="02020603050405020304" pitchFamily="18" charset="0"/>
              </a:rPr>
              <a:t>CIBIL Score Range - A Complete Guide</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339788"/>
            <a:ext cx="9892057" cy="4312024"/>
          </a:xfrm>
        </p:spPr>
        <p:txBody>
          <a:bodyPr>
            <a:normAutofit/>
          </a:bodyPr>
          <a:lstStyle/>
          <a:p>
            <a:pPr algn="just"/>
            <a:r>
              <a:rPr lang="en-US" sz="1600" b="0" i="0" dirty="0">
                <a:solidFill>
                  <a:srgbClr val="000000"/>
                </a:solidFill>
                <a:effectLst/>
                <a:latin typeface="Times New Roman" panose="02020603050405020304" pitchFamily="18" charset="0"/>
                <a:cs typeface="Times New Roman" panose="02020603050405020304" pitchFamily="18" charset="0"/>
              </a:rPr>
              <a:t>CIBIL Score Ranges between 300 and 900, where 300 is considered as a bad CIBIL score and 900 is considered as excellent CIBIL score. </a:t>
            </a:r>
          </a:p>
          <a:p>
            <a:pPr algn="just"/>
            <a:r>
              <a:rPr lang="en-US" sz="1600" b="0" i="0" dirty="0">
                <a:solidFill>
                  <a:srgbClr val="000000"/>
                </a:solidFill>
                <a:effectLst/>
                <a:latin typeface="Times New Roman" panose="02020603050405020304" pitchFamily="18" charset="0"/>
                <a:cs typeface="Times New Roman" panose="02020603050405020304" pitchFamily="18" charset="0"/>
              </a:rPr>
              <a:t>A CIBIL Score of 750 or above is considered as a good CIBIL score which makes it convenient for the applicant to avail loan or credit card. Lenders will consider you as a responsible borrower and an ideal candidate to take out a loan from them. Before applying for a loan, find out what a good credit score range is that you need to have.</a:t>
            </a:r>
          </a:p>
          <a:p>
            <a:pPr algn="just"/>
            <a:endParaRPr lang="en-US" sz="1600" dirty="0">
              <a:solidFill>
                <a:srgbClr val="000000"/>
              </a:solidFill>
              <a:latin typeface="Times New Roman" panose="02020603050405020304" pitchFamily="18" charset="0"/>
              <a:cs typeface="Times New Roman" panose="02020603050405020304" pitchFamily="18" charset="0"/>
            </a:endParaRPr>
          </a:p>
          <a:p>
            <a:pPr algn="just"/>
            <a:endParaRPr lang="en-IN" sz="1600" dirty="0">
              <a:solidFill>
                <a:srgbClr val="44475B"/>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8DCC258-8BD8-66A7-A2C5-3E1D2E602A9C}"/>
              </a:ext>
            </a:extLst>
          </p:cNvPr>
          <p:cNvPicPr>
            <a:picLocks noChangeAspect="1"/>
          </p:cNvPicPr>
          <p:nvPr/>
        </p:nvPicPr>
        <p:blipFill>
          <a:blip r:embed="rId3"/>
          <a:stretch>
            <a:fillRect/>
          </a:stretch>
        </p:blipFill>
        <p:spPr>
          <a:xfrm>
            <a:off x="537513" y="3731331"/>
            <a:ext cx="9892057" cy="2707889"/>
          </a:xfrm>
          <a:prstGeom prst="rect">
            <a:avLst/>
          </a:prstGeom>
        </p:spPr>
      </p:pic>
    </p:spTree>
    <p:extLst>
      <p:ext uri="{BB962C8B-B14F-4D97-AF65-F5344CB8AC3E}">
        <p14:creationId xmlns:p14="http://schemas.microsoft.com/office/powerpoint/2010/main" val="18462260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594360" y="411479"/>
            <a:ext cx="5486400" cy="3291840"/>
          </a:xfrm>
        </p:spPr>
        <p:txBody>
          <a:bodyPr/>
          <a:lstStyle/>
          <a:p>
            <a:r>
              <a:rPr lang="en-US" dirty="0"/>
              <a:t>Thank you</a:t>
            </a:r>
          </a:p>
        </p:txBody>
      </p:sp>
      <p:pic>
        <p:nvPicPr>
          <p:cNvPr id="18436" name="Picture 4" descr="Thank You Typography. Folded Hand Illustration. Stock Vector - Illustration  of sketch, giving: 218196869">
            <a:extLst>
              <a:ext uri="{FF2B5EF4-FFF2-40B4-BE49-F238E27FC236}">
                <a16:creationId xmlns:a16="http://schemas.microsoft.com/office/drawing/2014/main" id="{E2565430-28A3-7E01-2471-572F5550A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67" y="987124"/>
            <a:ext cx="6307316" cy="543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1324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6309904" y="411479"/>
            <a:ext cx="5486400" cy="3291840"/>
          </a:xfrm>
        </p:spPr>
        <p:txBody>
          <a:bodyPr/>
          <a:lstStyle/>
          <a:p>
            <a:r>
              <a:rPr lang="en-US" sz="8800" dirty="0"/>
              <a:t>Secured Loans</a:t>
            </a:r>
          </a:p>
        </p:txBody>
      </p:sp>
      <p:pic>
        <p:nvPicPr>
          <p:cNvPr id="2" name="Picture 2" descr="Retirement investments abstract concept illustration.">
            <a:extLst>
              <a:ext uri="{FF2B5EF4-FFF2-40B4-BE49-F238E27FC236}">
                <a16:creationId xmlns:a16="http://schemas.microsoft.com/office/drawing/2014/main" id="{F653A823-A5A2-4CBC-A49F-8034120B6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1886" y="3876675"/>
            <a:ext cx="2891678" cy="2891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1817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283622"/>
            <a:ext cx="10873740" cy="1680205"/>
          </a:xfrm>
        </p:spPr>
        <p:txBody>
          <a:bodyPr/>
          <a:lstStyle/>
          <a:p>
            <a:r>
              <a:rPr lang="en-US" sz="8000" dirty="0">
                <a:latin typeface="Times New Roman" panose="02020603050405020304" pitchFamily="18" charset="0"/>
                <a:cs typeface="Times New Roman" panose="02020603050405020304" pitchFamily="18" charset="0"/>
              </a:rPr>
              <a:t>Home Loan</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4069976" y="2013008"/>
            <a:ext cx="7398124" cy="4100708"/>
          </a:xfrm>
        </p:spPr>
        <p:txBody>
          <a:bodyPr>
            <a:noAutofit/>
          </a:bodyPr>
          <a:lstStyle/>
          <a:p>
            <a:pPr algn="just">
              <a:lnSpc>
                <a:spcPct val="11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Home loans are secured loans that are utilized to purchase land or property. </a:t>
            </a:r>
          </a:p>
          <a:p>
            <a:pPr algn="just">
              <a:lnSpc>
                <a:spcPct val="11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Some common types of home loans available in India are, for purchase of a flat in an apartment complex, purchase of an individual house, purchase of land/plot, construction of a house on own land/land, for home improvement/extension etc.</a:t>
            </a:r>
          </a:p>
          <a:p>
            <a:pPr algn="just">
              <a:lnSpc>
                <a:spcPct val="11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Currently Home Loan interest rate starts at 8.35% p.a. Most Banks &amp; NBFCs sanction 75% to 90% of property’s value as home loans</a:t>
            </a:r>
          </a:p>
          <a:p>
            <a:pPr algn="just">
              <a:lnSpc>
                <a:spcPct val="11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Home loans are long-term loans and the loan tenure can range from 10 years to as long as 25 years.</a:t>
            </a:r>
          </a:p>
          <a:p>
            <a:pPr algn="just">
              <a:lnSpc>
                <a:spcPct val="11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The loan needs to be repaid in Equated Monthly Installment (EMIs).</a:t>
            </a:r>
          </a:p>
          <a:p>
            <a:endParaRPr lang="en-US" sz="1800" dirty="0">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5" name="Picture 4">
            <a:extLst>
              <a:ext uri="{FF2B5EF4-FFF2-40B4-BE49-F238E27FC236}">
                <a16:creationId xmlns:a16="http://schemas.microsoft.com/office/drawing/2014/main" id="{DF203EC0-8FAB-0005-B982-062ABE3357BA}"/>
              </a:ext>
            </a:extLst>
          </p:cNvPr>
          <p:cNvPicPr>
            <a:picLocks noChangeAspect="1"/>
          </p:cNvPicPr>
          <p:nvPr/>
        </p:nvPicPr>
        <p:blipFill>
          <a:blip r:embed="rId3"/>
          <a:stretch>
            <a:fillRect/>
          </a:stretch>
        </p:blipFill>
        <p:spPr>
          <a:xfrm>
            <a:off x="1031463" y="2590800"/>
            <a:ext cx="2939901" cy="2484121"/>
          </a:xfrm>
          <a:prstGeom prst="rect">
            <a:avLst/>
          </a:prstGeom>
        </p:spPr>
      </p:pic>
    </p:spTree>
    <p:extLst>
      <p:ext uri="{BB962C8B-B14F-4D97-AF65-F5344CB8AC3E}">
        <p14:creationId xmlns:p14="http://schemas.microsoft.com/office/powerpoint/2010/main" val="35182222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sz="6000" dirty="0">
                <a:latin typeface="Times New Roman" panose="02020603050405020304" pitchFamily="18" charset="0"/>
                <a:cs typeface="Times New Roman" panose="02020603050405020304" pitchFamily="18" charset="0"/>
              </a:rPr>
              <a:t>Loan Against Property</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823024" y="1976439"/>
            <a:ext cx="7893847" cy="4576762"/>
          </a:xfrm>
        </p:spPr>
        <p:txBody>
          <a:bodyPr>
            <a:noAutofit/>
          </a:bodyPr>
          <a:lstStyle/>
          <a:p>
            <a:pPr algn="just">
              <a:lnSpc>
                <a:spcPct val="100000"/>
              </a:lnSpc>
              <a:buClr>
                <a:schemeClr val="tx2"/>
              </a:buCl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A loan against property or LAP is a secured loan sanctioned against a property pledged as collateral. </a:t>
            </a:r>
          </a:p>
          <a:p>
            <a:pPr algn="just">
              <a:lnSpc>
                <a:spcPct val="100000"/>
              </a:lnSpc>
              <a:buClr>
                <a:schemeClr val="tx2"/>
              </a:buCl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The LAP amount doesn’t have any end-use restrictions, meaning, you can use the amount for any financial requirement.</a:t>
            </a:r>
          </a:p>
          <a:p>
            <a:pPr algn="just">
              <a:lnSpc>
                <a:spcPct val="100000"/>
              </a:lnSpc>
              <a:buClr>
                <a:schemeClr val="tx2"/>
              </a:buCl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Loan against property can be availed of against both residential and commercial property.</a:t>
            </a:r>
          </a:p>
          <a:p>
            <a:pPr algn="just">
              <a:lnSpc>
                <a:spcPct val="100000"/>
              </a:lnSpc>
              <a:buClr>
                <a:schemeClr val="tx2"/>
              </a:buCl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Usually banks sanction a LAP between Rs. 3 Lakhs to Rs. 100 Crores. It is the only loan facility other than the Housing Loan that allows banks to stipulate repayment period of up to 20 years.</a:t>
            </a:r>
          </a:p>
          <a:p>
            <a:pPr algn="just">
              <a:lnSpc>
                <a:spcPct val="100000"/>
              </a:lnSpc>
              <a:buClr>
                <a:schemeClr val="tx2"/>
              </a:buCl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The LTV in case of a loan against property can be anywhere between 65% to 70%.</a:t>
            </a:r>
          </a:p>
          <a:p>
            <a:pPr algn="just">
              <a:lnSpc>
                <a:spcPct val="100000"/>
              </a:lnSpc>
              <a:buClr>
                <a:schemeClr val="tx2"/>
              </a:buCl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The interest rates on loans against property are also slightly higher as compared to those on home loans. The interest rate here starts from 8% per annum. </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6" name="Picture 5">
            <a:extLst>
              <a:ext uri="{FF2B5EF4-FFF2-40B4-BE49-F238E27FC236}">
                <a16:creationId xmlns:a16="http://schemas.microsoft.com/office/drawing/2014/main" id="{421150A5-5838-13D5-5BC1-3A17BB582B15}"/>
              </a:ext>
            </a:extLst>
          </p:cNvPr>
          <p:cNvPicPr>
            <a:picLocks noChangeAspect="1"/>
          </p:cNvPicPr>
          <p:nvPr/>
        </p:nvPicPr>
        <p:blipFill>
          <a:blip r:embed="rId3"/>
          <a:stretch>
            <a:fillRect/>
          </a:stretch>
        </p:blipFill>
        <p:spPr>
          <a:xfrm>
            <a:off x="1045509" y="2406579"/>
            <a:ext cx="2702859" cy="2702859"/>
          </a:xfrm>
          <a:prstGeom prst="rect">
            <a:avLst/>
          </a:prstGeom>
        </p:spPr>
      </p:pic>
    </p:spTree>
    <p:extLst>
      <p:ext uri="{BB962C8B-B14F-4D97-AF65-F5344CB8AC3E}">
        <p14:creationId xmlns:p14="http://schemas.microsoft.com/office/powerpoint/2010/main" val="36828951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sz="5400" dirty="0">
                <a:latin typeface="Times New Roman" panose="02020603050405020304" pitchFamily="18" charset="0"/>
                <a:cs typeface="Times New Roman" panose="02020603050405020304" pitchFamily="18" charset="0"/>
              </a:rPr>
              <a:t>Working Capital Loans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823024" y="1967012"/>
            <a:ext cx="7893847" cy="4576762"/>
          </a:xfrm>
        </p:spPr>
        <p:txBody>
          <a:bodyPr>
            <a:noAutofit/>
          </a:bodyPr>
          <a:lstStyle/>
          <a:p>
            <a:pPr algn="just">
              <a:lnSpc>
                <a:spcPct val="10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Any businessman who is in the service/manufacturing business or retail/wholesale trading, imports/exports can make use of this facility.</a:t>
            </a:r>
          </a:p>
          <a:p>
            <a:pPr algn="just">
              <a:lnSpc>
                <a:spcPct val="10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This facility is generally opted for when there is a liquidity crunch in the business due to irregular cash flow and funds are required for meeting the day-to-day operational expenses of the business or when there is a sudden increase in the volume of the business.</a:t>
            </a:r>
          </a:p>
          <a:p>
            <a:pPr algn="just">
              <a:lnSpc>
                <a:spcPct val="10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The loan limit depends on the project for which the finance is required. The assessment is based on the vision of the business through the projected financial statements for years up to which the repayment is fixed, the profile of the promoters, expected cash flow from the business, and other factors. </a:t>
            </a:r>
          </a:p>
          <a:p>
            <a:pPr algn="just">
              <a:lnSpc>
                <a:spcPct val="10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While the stock and debtors act as a security in the case of working capital loans, the lending institution may require the borrower to furnish collateral security as well</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8" name="Picture 7">
            <a:extLst>
              <a:ext uri="{FF2B5EF4-FFF2-40B4-BE49-F238E27FC236}">
                <a16:creationId xmlns:a16="http://schemas.microsoft.com/office/drawing/2014/main" id="{4D9812E9-2D25-FC44-A446-FDB5F8FAB946}"/>
              </a:ext>
            </a:extLst>
          </p:cNvPr>
          <p:cNvPicPr>
            <a:picLocks noChangeAspect="1"/>
          </p:cNvPicPr>
          <p:nvPr/>
        </p:nvPicPr>
        <p:blipFill>
          <a:blip r:embed="rId3"/>
          <a:stretch>
            <a:fillRect/>
          </a:stretch>
        </p:blipFill>
        <p:spPr>
          <a:xfrm>
            <a:off x="1039905" y="2441643"/>
            <a:ext cx="2704804" cy="2926431"/>
          </a:xfrm>
          <a:prstGeom prst="rect">
            <a:avLst/>
          </a:prstGeom>
        </p:spPr>
      </p:pic>
    </p:spTree>
    <p:extLst>
      <p:ext uri="{BB962C8B-B14F-4D97-AF65-F5344CB8AC3E}">
        <p14:creationId xmlns:p14="http://schemas.microsoft.com/office/powerpoint/2010/main" val="844655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sz="5400" dirty="0">
                <a:latin typeface="Times New Roman" panose="02020603050405020304" pitchFamily="18" charset="0"/>
                <a:cs typeface="Times New Roman" panose="02020603050405020304" pitchFamily="18" charset="0"/>
              </a:rPr>
              <a:t>Working Capital Loans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823024" y="1967012"/>
            <a:ext cx="7893847" cy="4576762"/>
          </a:xfrm>
        </p:spPr>
        <p:txBody>
          <a:bodyPr>
            <a:noAutofit/>
          </a:bodyPr>
          <a:lstStyle/>
          <a:p>
            <a:pPr algn="just">
              <a:lnSpc>
                <a:spcPct val="10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The rate of interest varies from lender to lender., depending on the loan quantum, the project for which the finance is sought, line of activity, the business sector, and the customer's profile.</a:t>
            </a:r>
          </a:p>
          <a:p>
            <a:pPr algn="just">
              <a:lnSpc>
                <a:spcPct val="10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The agricultural property will not be accepted unless the finance is for agricultural and allied activities.</a:t>
            </a:r>
          </a:p>
          <a:p>
            <a:pPr algn="just">
              <a:lnSpc>
                <a:spcPct val="10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The working capital finance is short-term finance provided for a period of 6 to 12 months, which will be renewed on an annual review.</a:t>
            </a:r>
          </a:p>
          <a:p>
            <a:pPr algn="just">
              <a:lnSpc>
                <a:spcPct val="10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Rate of interest is mainly based on the credit appraisal of the business</a:t>
            </a:r>
          </a:p>
          <a:p>
            <a:pPr algn="just">
              <a:lnSpc>
                <a:spcPct val="10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This facility will be a revolving credit and can be used as and when required.</a:t>
            </a:r>
          </a:p>
          <a:p>
            <a:pPr algn="just">
              <a:lnSpc>
                <a:spcPct val="100000"/>
              </a:lnSpc>
              <a:buClr>
                <a:schemeClr val="tx2"/>
              </a:buClr>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The biggest advantage in this type of finance is that interest is levied only to the extent of the amount utilised and for the period utilised.</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4" name="Picture 3">
            <a:extLst>
              <a:ext uri="{FF2B5EF4-FFF2-40B4-BE49-F238E27FC236}">
                <a16:creationId xmlns:a16="http://schemas.microsoft.com/office/drawing/2014/main" id="{5DE7FB30-9B1D-B0A9-0239-52D6308A8277}"/>
              </a:ext>
            </a:extLst>
          </p:cNvPr>
          <p:cNvPicPr>
            <a:picLocks noChangeAspect="1"/>
          </p:cNvPicPr>
          <p:nvPr/>
        </p:nvPicPr>
        <p:blipFill>
          <a:blip r:embed="rId3"/>
          <a:stretch>
            <a:fillRect/>
          </a:stretch>
        </p:blipFill>
        <p:spPr>
          <a:xfrm>
            <a:off x="594360" y="2359126"/>
            <a:ext cx="3040493" cy="2139747"/>
          </a:xfrm>
          <a:prstGeom prst="rect">
            <a:avLst/>
          </a:prstGeom>
        </p:spPr>
      </p:pic>
    </p:spTree>
    <p:extLst>
      <p:ext uri="{BB962C8B-B14F-4D97-AF65-F5344CB8AC3E}">
        <p14:creationId xmlns:p14="http://schemas.microsoft.com/office/powerpoint/2010/main" val="8612669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0FE134-9032-4C7F-BC57-C7DE3F833363}">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36D24F1A-6251-4B9A-A918-7D6F3A8F7E2A}">
  <ds:schemaRefs>
    <ds:schemaRef ds:uri="http://schemas.microsoft.com/sharepoint/v3/contenttype/forms"/>
  </ds:schemaRefs>
</ds:datastoreItem>
</file>

<file path=customXml/itemProps3.xml><?xml version="1.0" encoding="utf-8"?>
<ds:datastoreItem xmlns:ds="http://schemas.openxmlformats.org/officeDocument/2006/customXml" ds:itemID="{A8A8ECD1-788F-484B-9043-D957FCFDF1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6354</Words>
  <Application>Microsoft Office PowerPoint</Application>
  <PresentationFormat>Widescreen</PresentationFormat>
  <Paragraphs>444</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Franklin Gothic Book</vt:lpstr>
      <vt:lpstr>Franklin Gothic Demi</vt:lpstr>
      <vt:lpstr>Times New Roman</vt:lpstr>
      <vt:lpstr>Wingdings</vt:lpstr>
      <vt:lpstr>Custom</vt:lpstr>
      <vt:lpstr>Understanding Loan Basics</vt:lpstr>
      <vt:lpstr>What is Loan ?</vt:lpstr>
      <vt:lpstr>Categories of Loan</vt:lpstr>
      <vt:lpstr>Different Types of Loans</vt:lpstr>
      <vt:lpstr>Secured Loans</vt:lpstr>
      <vt:lpstr>Home Loan</vt:lpstr>
      <vt:lpstr>Loan Against Property</vt:lpstr>
      <vt:lpstr>Working Capital Loans</vt:lpstr>
      <vt:lpstr>Working Capital Loans</vt:lpstr>
      <vt:lpstr>BUSINESS LOANS</vt:lpstr>
      <vt:lpstr>BUSINESS LOANS</vt:lpstr>
      <vt:lpstr>GOLD LOAN</vt:lpstr>
      <vt:lpstr>VEHICLE LOAN</vt:lpstr>
      <vt:lpstr>OTHER SECURED LOANS</vt:lpstr>
      <vt:lpstr>OTHER SECURED LOANS</vt:lpstr>
      <vt:lpstr>Unsecured Loans</vt:lpstr>
      <vt:lpstr>Personal Loans</vt:lpstr>
      <vt:lpstr>Business Loans</vt:lpstr>
      <vt:lpstr>OTHER UNSECURED LOANS</vt:lpstr>
      <vt:lpstr>OTHER UNSECURED LOANS</vt:lpstr>
      <vt:lpstr>Government Supported Loan Schemes</vt:lpstr>
      <vt:lpstr>Credit Guarantee Scheme for MSE (CGTMSE)</vt:lpstr>
      <vt:lpstr>Credit Guarantee Scheme for Startups (CGSS)</vt:lpstr>
      <vt:lpstr>Credit Guarantee Scheme for Startups (CGSS)</vt:lpstr>
      <vt:lpstr>Prime Minister’s Employment Generation Programme (PMEGP)</vt:lpstr>
      <vt:lpstr>Prime Minister’s Employment Generation Programme (PMEGP)</vt:lpstr>
      <vt:lpstr>2nd Loan for up-gradation of the existing PMEGP/REGP/ MUDRA units</vt:lpstr>
      <vt:lpstr>2nd Loan for up-gradation of the existing PMEGP/REGP/ MUDRA units</vt:lpstr>
      <vt:lpstr>Stand-Up India Scheme</vt:lpstr>
      <vt:lpstr>Stand-Up India Scheme</vt:lpstr>
      <vt:lpstr>Pradhan Mantri MUDRA Yojana (PMMY)</vt:lpstr>
      <vt:lpstr>Startup India Seed Fund Scheme (SISFS) </vt:lpstr>
      <vt:lpstr>Startup India Seed Fund Scheme (SISFS) </vt:lpstr>
      <vt:lpstr>Startup India Seed Fund Scheme (SISFS) </vt:lpstr>
      <vt:lpstr>Startup India Seed Fund Scheme (SISFS) </vt:lpstr>
      <vt:lpstr>Loan Eligibility Criteria</vt:lpstr>
      <vt:lpstr>LOAN ELIGIBILITY CRITERIA</vt:lpstr>
      <vt:lpstr>LOAN ELIGIBILITY CRITERIA</vt:lpstr>
      <vt:lpstr>LOAN ELIGIBILITY CRITERIA</vt:lpstr>
      <vt:lpstr>LOAN ELIGIBILITY CRITERIA</vt:lpstr>
      <vt:lpstr>Documents Required for Loan Application</vt:lpstr>
      <vt:lpstr>PERSONAL LOAN</vt:lpstr>
      <vt:lpstr>HOME LOAN</vt:lpstr>
      <vt:lpstr>BUSINESS LOAN</vt:lpstr>
      <vt:lpstr>How to Improve CIBIL Score?</vt:lpstr>
      <vt:lpstr>How to get a high business loan eligibility?</vt:lpstr>
      <vt:lpstr>How to Improve CIBIL Score?</vt:lpstr>
      <vt:lpstr>CIBIL Score Range - A Complete Guide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2023-12-20T08:12:12Z</dcterms:created>
  <dcterms:modified xsi:type="dcterms:W3CDTF">2024-05-29T11:16:19Z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